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772" r:id="rId2"/>
  </p:sldMasterIdLst>
  <p:notesMasterIdLst>
    <p:notesMasterId r:id="rId39"/>
  </p:notesMasterIdLst>
  <p:sldIdLst>
    <p:sldId id="443" r:id="rId3"/>
    <p:sldId id="477" r:id="rId4"/>
    <p:sldId id="478" r:id="rId5"/>
    <p:sldId id="479" r:id="rId6"/>
    <p:sldId id="480" r:id="rId7"/>
    <p:sldId id="481" r:id="rId8"/>
    <p:sldId id="449" r:id="rId9"/>
    <p:sldId id="450" r:id="rId10"/>
    <p:sldId id="451" r:id="rId11"/>
    <p:sldId id="452" r:id="rId12"/>
    <p:sldId id="453" r:id="rId13"/>
    <p:sldId id="454" r:id="rId14"/>
    <p:sldId id="455" r:id="rId15"/>
    <p:sldId id="456" r:id="rId16"/>
    <p:sldId id="457" r:id="rId17"/>
    <p:sldId id="458" r:id="rId18"/>
    <p:sldId id="459" r:id="rId19"/>
    <p:sldId id="460" r:id="rId20"/>
    <p:sldId id="461" r:id="rId21"/>
    <p:sldId id="462" r:id="rId22"/>
    <p:sldId id="463" r:id="rId23"/>
    <p:sldId id="464" r:id="rId24"/>
    <p:sldId id="465" r:id="rId25"/>
    <p:sldId id="466" r:id="rId26"/>
    <p:sldId id="467" r:id="rId27"/>
    <p:sldId id="468" r:id="rId28"/>
    <p:sldId id="469" r:id="rId29"/>
    <p:sldId id="470" r:id="rId30"/>
    <p:sldId id="471" r:id="rId31"/>
    <p:sldId id="472" r:id="rId32"/>
    <p:sldId id="473" r:id="rId33"/>
    <p:sldId id="474" r:id="rId34"/>
    <p:sldId id="475" r:id="rId35"/>
    <p:sldId id="482" r:id="rId36"/>
    <p:sldId id="483" r:id="rId37"/>
    <p:sldId id="47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ble, Erika" initials="CE" lastIdx="2" clrIdx="0">
    <p:extLst>
      <p:ext uri="{19B8F6BF-5375-455C-9EA6-DF929625EA0E}">
        <p15:presenceInfo xmlns:p15="http://schemas.microsoft.com/office/powerpoint/2012/main" userId="S-1-5-21-2425740569-2578367765-1306412021-134010" providerId="AD"/>
      </p:ext>
    </p:extLst>
  </p:cmAuthor>
  <p:cmAuthor id="2" name="Gloria Miele" initials="GM" lastIdx="2" clrIdx="2">
    <p:extLst>
      <p:ext uri="{19B8F6BF-5375-455C-9EA6-DF929625EA0E}">
        <p15:presenceInfo xmlns:p15="http://schemas.microsoft.com/office/powerpoint/2012/main" userId="Gloria Mie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AC1"/>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1885" autoAdjust="0"/>
  </p:normalViewPr>
  <p:slideViewPr>
    <p:cSldViewPr snapToGrid="0">
      <p:cViewPr varScale="1">
        <p:scale>
          <a:sx n="97" d="100"/>
          <a:sy n="97" d="100"/>
        </p:scale>
        <p:origin x="900" y="7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Methadone</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Hub</c:v>
                </c:pt>
                <c:pt idx="1">
                  <c:v>Spoke</c:v>
                </c:pt>
              </c:strCache>
            </c:strRef>
          </c:cat>
          <c:val>
            <c:numRef>
              <c:f>Sheet1!$B$2:$B$3</c:f>
              <c:numCache>
                <c:formatCode>General</c:formatCode>
                <c:ptCount val="2"/>
                <c:pt idx="0">
                  <c:v>3657</c:v>
                </c:pt>
              </c:numCache>
            </c:numRef>
          </c:val>
          <c:extLst>
            <c:ext xmlns:c16="http://schemas.microsoft.com/office/drawing/2014/chart" uri="{C3380CC4-5D6E-409C-BE32-E72D297353CC}">
              <c16:uniqueId val="{00000000-05F2-42B7-9619-D3BD0F4FD1B5}"/>
            </c:ext>
          </c:extLst>
        </c:ser>
        <c:ser>
          <c:idx val="1"/>
          <c:order val="1"/>
          <c:tx>
            <c:strRef>
              <c:f>Sheet1!$C$1</c:f>
              <c:strCache>
                <c:ptCount val="1"/>
                <c:pt idx="0">
                  <c:v>Buprenorphine</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Hub</c:v>
                </c:pt>
                <c:pt idx="1">
                  <c:v>Spoke</c:v>
                </c:pt>
              </c:strCache>
            </c:strRef>
          </c:cat>
          <c:val>
            <c:numRef>
              <c:f>Sheet1!$C$2:$C$3</c:f>
              <c:numCache>
                <c:formatCode>General</c:formatCode>
                <c:ptCount val="2"/>
                <c:pt idx="0">
                  <c:v>617</c:v>
                </c:pt>
                <c:pt idx="1">
                  <c:v>1999</c:v>
                </c:pt>
              </c:numCache>
            </c:numRef>
          </c:val>
          <c:extLst>
            <c:ext xmlns:c16="http://schemas.microsoft.com/office/drawing/2014/chart" uri="{C3380CC4-5D6E-409C-BE32-E72D297353CC}">
              <c16:uniqueId val="{00000001-05F2-42B7-9619-D3BD0F4FD1B5}"/>
            </c:ext>
          </c:extLst>
        </c:ser>
        <c:ser>
          <c:idx val="2"/>
          <c:order val="2"/>
          <c:tx>
            <c:strRef>
              <c:f>Sheet1!$D$1</c:f>
              <c:strCache>
                <c:ptCount val="1"/>
                <c:pt idx="0">
                  <c:v>XR-NTX</c:v>
                </c:pt>
              </c:strCache>
            </c:strRef>
          </c:tx>
          <c:spPr>
            <a:solidFill>
              <a:schemeClr val="accent2"/>
            </a:solidFill>
            <a:ln>
              <a:noFill/>
            </a:ln>
            <a:effectLst/>
          </c:spPr>
          <c:invertIfNegative val="0"/>
          <c:dLbls>
            <c:dLbl>
              <c:idx val="0"/>
              <c:layout>
                <c:manualLayout>
                  <c:x val="-1.207729468599078E-3"/>
                  <c:y val="1.459320912482341E-2"/>
                </c:manualLayout>
              </c:layout>
              <c:tx>
                <c:rich>
                  <a:bodyPr/>
                  <a:lstStyle/>
                  <a:p>
                    <a:fld id="{78701C3D-3328-422A-8D73-F8FF830F9096}"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05F2-42B7-9619-D3BD0F4FD1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Hub</c:v>
                </c:pt>
                <c:pt idx="1">
                  <c:v>Spoke</c:v>
                </c:pt>
              </c:strCache>
            </c:strRef>
          </c:cat>
          <c:val>
            <c:numRef>
              <c:f>Sheet1!$D$2:$D$3</c:f>
              <c:numCache>
                <c:formatCode>General</c:formatCode>
                <c:ptCount val="2"/>
                <c:pt idx="0">
                  <c:v>66</c:v>
                </c:pt>
                <c:pt idx="1">
                  <c:v>258</c:v>
                </c:pt>
              </c:numCache>
            </c:numRef>
          </c:val>
          <c:extLst>
            <c:ext xmlns:c16="http://schemas.microsoft.com/office/drawing/2014/chart" uri="{C3380CC4-5D6E-409C-BE32-E72D297353CC}">
              <c16:uniqueId val="{00000002-05F2-42B7-9619-D3BD0F4FD1B5}"/>
            </c:ext>
          </c:extLst>
        </c:ser>
        <c:dLbls>
          <c:showLegendKey val="0"/>
          <c:showVal val="0"/>
          <c:showCatName val="0"/>
          <c:showSerName val="0"/>
          <c:showPercent val="0"/>
          <c:showBubbleSize val="0"/>
        </c:dLbls>
        <c:gapWidth val="150"/>
        <c:overlap val="100"/>
        <c:axId val="269122800"/>
        <c:axId val="269117552"/>
      </c:barChart>
      <c:catAx>
        <c:axId val="26912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69117552"/>
        <c:crosses val="autoZero"/>
        <c:auto val="1"/>
        <c:lblAlgn val="ctr"/>
        <c:lblOffset val="100"/>
        <c:noMultiLvlLbl val="0"/>
      </c:catAx>
      <c:valAx>
        <c:axId val="269117552"/>
        <c:scaling>
          <c:orientation val="minMax"/>
          <c:max val="4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9122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Total waivered providers</c:v>
                </c:pt>
              </c:strCache>
            </c:strRef>
          </c:tx>
          <c:spPr>
            <a:solidFill>
              <a:schemeClr val="accent1">
                <a:lumMod val="60000"/>
                <a:lumOff val="40000"/>
              </a:schemeClr>
            </a:solidFill>
            <a:ln>
              <a:noFill/>
            </a:ln>
            <a:effectLst/>
          </c:spPr>
          <c:dLbls>
            <c:dLbl>
              <c:idx val="0"/>
              <c:layout>
                <c:manualLayout>
                  <c:x val="8.4541062801932361E-3"/>
                  <c:y val="-0.265596467109656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A74-4CC8-AB81-630C08FF9D61}"/>
                </c:ext>
              </c:extLst>
            </c:dLbl>
            <c:dLbl>
              <c:idx val="1"/>
              <c:layout>
                <c:manualLayout>
                  <c:x val="2.4154589371980675E-3"/>
                  <c:y val="-0.26267782461394634"/>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A74-4CC8-AB81-630C08FF9D61}"/>
                </c:ext>
              </c:extLst>
            </c:dLbl>
            <c:dLbl>
              <c:idx val="2"/>
              <c:layout>
                <c:manualLayout>
                  <c:x val="-6.0386473429951916E-3"/>
                  <c:y val="-0.26267782461394634"/>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A74-4CC8-AB81-630C08FF9D61}"/>
                </c:ext>
              </c:extLst>
            </c:dLbl>
            <c:dLbl>
              <c:idx val="3"/>
              <c:layout>
                <c:manualLayout>
                  <c:x val="-3.6231884057971457E-3"/>
                  <c:y val="-0.2714337521010779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A74-4CC8-AB81-630C08FF9D61}"/>
                </c:ext>
              </c:extLst>
            </c:dLbl>
            <c:dLbl>
              <c:idx val="4"/>
              <c:layout>
                <c:manualLayout>
                  <c:x val="-3.6231884057970573E-3"/>
                  <c:y val="-0.2743523945967884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A74-4CC8-AB81-630C08FF9D61}"/>
                </c:ext>
              </c:extLst>
            </c:dLbl>
            <c:dLbl>
              <c:idx val="5"/>
              <c:layout>
                <c:manualLayout>
                  <c:x val="-8.4541062801932361E-3"/>
                  <c:y val="-0.2860269645796304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A74-4CC8-AB81-630C08FF9D61}"/>
                </c:ext>
              </c:extLst>
            </c:dLbl>
            <c:dLbl>
              <c:idx val="6"/>
              <c:layout>
                <c:manualLayout>
                  <c:x val="-1.2077294685990338E-3"/>
                  <c:y val="-0.3268879595195776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A74-4CC8-AB81-630C08FF9D61}"/>
                </c:ext>
              </c:extLst>
            </c:dLbl>
            <c:dLbl>
              <c:idx val="7"/>
              <c:layout>
                <c:manualLayout>
                  <c:x val="-1.2077294685990338E-3"/>
                  <c:y val="-0.3560743844766828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A74-4CC8-AB81-630C08FF9D61}"/>
                </c:ext>
              </c:extLst>
            </c:dLbl>
            <c:dLbl>
              <c:idx val="8"/>
              <c:layout>
                <c:manualLayout>
                  <c:x val="-3.62318840579719E-3"/>
                  <c:y val="-0.3473184569895512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A74-4CC8-AB81-630C08FF9D61}"/>
                </c:ext>
              </c:extLst>
            </c:dLbl>
            <c:dLbl>
              <c:idx val="9"/>
              <c:layout>
                <c:manualLayout>
                  <c:x val="-4.830917874396135E-3"/>
                  <c:y val="-0.3502370994852617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2A74-4CC8-AB81-630C08FF9D61}"/>
                </c:ext>
              </c:extLst>
            </c:dLbl>
            <c:dLbl>
              <c:idx val="10"/>
              <c:layout>
                <c:manualLayout>
                  <c:x val="-7.246376811594203E-3"/>
                  <c:y val="-0.3560743844766828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2A74-4CC8-AB81-630C08FF9D61}"/>
                </c:ext>
              </c:extLst>
            </c:dLbl>
            <c:dLbl>
              <c:idx val="11"/>
              <c:layout>
                <c:manualLayout>
                  <c:x val="-1.0869565217391304E-2"/>
                  <c:y val="-0.3940167369209194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A74-4CC8-AB81-630C08FF9D61}"/>
                </c:ext>
              </c:extLst>
            </c:dLbl>
            <c:spPr>
              <a:noFill/>
              <a:ln>
                <a:noFill/>
              </a:ln>
              <a:effectLst/>
            </c:spPr>
            <c:txPr>
              <a:bodyPr rot="0" spcFirstLastPara="1" vertOverflow="ellipsis" vert="horz" wrap="square" lIns="38100" tIns="19050" rIns="38100" bIns="19050" anchor="t" anchorCtr="0">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August 2017</c:v>
                </c:pt>
                <c:pt idx="1">
                  <c:v>September 2017</c:v>
                </c:pt>
                <c:pt idx="2">
                  <c:v>October 2017</c:v>
                </c:pt>
                <c:pt idx="3">
                  <c:v>November 2017</c:v>
                </c:pt>
                <c:pt idx="4">
                  <c:v>December 2017</c:v>
                </c:pt>
                <c:pt idx="5">
                  <c:v>January 2018</c:v>
                </c:pt>
                <c:pt idx="6">
                  <c:v>February 2018</c:v>
                </c:pt>
                <c:pt idx="7">
                  <c:v>March 2018</c:v>
                </c:pt>
                <c:pt idx="8">
                  <c:v>April 2018</c:v>
                </c:pt>
                <c:pt idx="9">
                  <c:v>May 2018</c:v>
                </c:pt>
                <c:pt idx="10">
                  <c:v>June 2018</c:v>
                </c:pt>
                <c:pt idx="11">
                  <c:v>July 2018</c:v>
                </c:pt>
              </c:strCache>
            </c:strRef>
          </c:cat>
          <c:val>
            <c:numRef>
              <c:f>Sheet1!$B$2:$B$13</c:f>
              <c:numCache>
                <c:formatCode>General</c:formatCode>
                <c:ptCount val="12"/>
                <c:pt idx="0">
                  <c:v>159</c:v>
                </c:pt>
                <c:pt idx="1">
                  <c:v>151</c:v>
                </c:pt>
                <c:pt idx="2">
                  <c:v>156</c:v>
                </c:pt>
                <c:pt idx="3">
                  <c:v>163</c:v>
                </c:pt>
                <c:pt idx="4">
                  <c:v>160</c:v>
                </c:pt>
                <c:pt idx="5">
                  <c:v>171</c:v>
                </c:pt>
                <c:pt idx="6">
                  <c:v>202</c:v>
                </c:pt>
                <c:pt idx="7">
                  <c:v>218</c:v>
                </c:pt>
                <c:pt idx="8" formatCode="0">
                  <c:v>213</c:v>
                </c:pt>
                <c:pt idx="9" formatCode="0">
                  <c:v>212</c:v>
                </c:pt>
                <c:pt idx="10" formatCode="0">
                  <c:v>222</c:v>
                </c:pt>
                <c:pt idx="11" formatCode="0">
                  <c:v>246</c:v>
                </c:pt>
              </c:numCache>
            </c:numRef>
          </c:val>
          <c:extLst>
            <c:ext xmlns:c16="http://schemas.microsoft.com/office/drawing/2014/chart" uri="{C3380CC4-5D6E-409C-BE32-E72D297353CC}">
              <c16:uniqueId val="{00000000-2A74-4CC8-AB81-630C08FF9D61}"/>
            </c:ext>
          </c:extLst>
        </c:ser>
        <c:ser>
          <c:idx val="1"/>
          <c:order val="1"/>
          <c:tx>
            <c:strRef>
              <c:f>Sheet1!$C$1</c:f>
              <c:strCache>
                <c:ptCount val="1"/>
                <c:pt idx="0">
                  <c:v>% waivered providers with patients</c:v>
                </c:pt>
              </c:strCache>
            </c:strRef>
          </c:tx>
          <c:spPr>
            <a:solidFill>
              <a:schemeClr val="accent1">
                <a:lumMod val="75000"/>
              </a:schemeClr>
            </a:solidFill>
            <a:ln>
              <a:noFill/>
            </a:ln>
            <a:effectLst/>
          </c:spPr>
          <c:cat>
            <c:strRef>
              <c:f>Sheet1!$A$2:$A$13</c:f>
              <c:strCache>
                <c:ptCount val="12"/>
                <c:pt idx="0">
                  <c:v>August 2017</c:v>
                </c:pt>
                <c:pt idx="1">
                  <c:v>September 2017</c:v>
                </c:pt>
                <c:pt idx="2">
                  <c:v>October 2017</c:v>
                </c:pt>
                <c:pt idx="3">
                  <c:v>November 2017</c:v>
                </c:pt>
                <c:pt idx="4">
                  <c:v>December 2017</c:v>
                </c:pt>
                <c:pt idx="5">
                  <c:v>January 2018</c:v>
                </c:pt>
                <c:pt idx="6">
                  <c:v>February 2018</c:v>
                </c:pt>
                <c:pt idx="7">
                  <c:v>March 2018</c:v>
                </c:pt>
                <c:pt idx="8">
                  <c:v>April 2018</c:v>
                </c:pt>
                <c:pt idx="9">
                  <c:v>May 2018</c:v>
                </c:pt>
                <c:pt idx="10">
                  <c:v>June 2018</c:v>
                </c:pt>
                <c:pt idx="11">
                  <c:v>July 2018</c:v>
                </c:pt>
              </c:strCache>
            </c:strRef>
          </c:cat>
          <c:val>
            <c:numRef>
              <c:f>Sheet1!$C$2:$C$13</c:f>
              <c:numCache>
                <c:formatCode>0</c:formatCode>
                <c:ptCount val="12"/>
                <c:pt idx="0">
                  <c:v>87</c:v>
                </c:pt>
                <c:pt idx="1">
                  <c:v>90</c:v>
                </c:pt>
                <c:pt idx="2">
                  <c:v>95</c:v>
                </c:pt>
                <c:pt idx="3">
                  <c:v>97</c:v>
                </c:pt>
                <c:pt idx="4">
                  <c:v>94</c:v>
                </c:pt>
                <c:pt idx="5">
                  <c:v>114</c:v>
                </c:pt>
                <c:pt idx="6">
                  <c:v>104</c:v>
                </c:pt>
                <c:pt idx="7">
                  <c:v>132</c:v>
                </c:pt>
                <c:pt idx="8">
                  <c:v>140</c:v>
                </c:pt>
                <c:pt idx="9">
                  <c:v>147</c:v>
                </c:pt>
                <c:pt idx="10">
                  <c:v>144</c:v>
                </c:pt>
                <c:pt idx="11">
                  <c:v>148</c:v>
                </c:pt>
              </c:numCache>
            </c:numRef>
          </c:val>
          <c:extLst>
            <c:ext xmlns:c16="http://schemas.microsoft.com/office/drawing/2014/chart" uri="{C3380CC4-5D6E-409C-BE32-E72D297353CC}">
              <c16:uniqueId val="{00000001-2A74-4CC8-AB81-630C08FF9D61}"/>
            </c:ext>
          </c:extLst>
        </c:ser>
        <c:dLbls>
          <c:showLegendKey val="0"/>
          <c:showVal val="0"/>
          <c:showCatName val="0"/>
          <c:showSerName val="0"/>
          <c:showPercent val="0"/>
          <c:showBubbleSize val="0"/>
        </c:dLbls>
        <c:axId val="318986224"/>
        <c:axId val="318985240"/>
      </c:areaChart>
      <c:catAx>
        <c:axId val="3189862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985240"/>
        <c:crosses val="autoZero"/>
        <c:auto val="1"/>
        <c:lblAlgn val="ctr"/>
        <c:lblOffset val="100"/>
        <c:noMultiLvlLbl val="0"/>
      </c:catAx>
      <c:valAx>
        <c:axId val="318985240"/>
        <c:scaling>
          <c:orientation val="minMax"/>
          <c:max val="2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98622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3B-4419-B25B-151F287C0277}"/>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F73B-4419-B25B-151F287C0277}"/>
              </c:ext>
            </c:extLst>
          </c:dPt>
          <c:dPt>
            <c:idx val="2"/>
            <c:bubble3D val="0"/>
            <c:spPr>
              <a:solidFill>
                <a:srgbClr val="FFCD2F"/>
              </a:solidFill>
              <a:ln w="19050">
                <a:solidFill>
                  <a:schemeClr val="lt1"/>
                </a:solidFill>
              </a:ln>
              <a:effectLst/>
            </c:spPr>
            <c:extLst>
              <c:ext xmlns:c16="http://schemas.microsoft.com/office/drawing/2014/chart" uri="{C3380CC4-5D6E-409C-BE32-E72D297353CC}">
                <c16:uniqueId val="{00000005-F73B-4419-B25B-151F287C027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Sheet1!$A$2:$A$4</c:f>
              <c:strCache>
                <c:ptCount val="3"/>
                <c:pt idx="0">
                  <c:v>No patients</c:v>
                </c:pt>
                <c:pt idx="1">
                  <c:v>1-5 patients</c:v>
                </c:pt>
                <c:pt idx="2">
                  <c:v>&gt;5 patients</c:v>
                </c:pt>
              </c:strCache>
            </c:strRef>
          </c:cat>
          <c:val>
            <c:numRef>
              <c:f>Sheet1!$B$2:$B$4</c:f>
              <c:numCache>
                <c:formatCode>General</c:formatCode>
                <c:ptCount val="3"/>
                <c:pt idx="0">
                  <c:v>66</c:v>
                </c:pt>
                <c:pt idx="1">
                  <c:v>63</c:v>
                </c:pt>
                <c:pt idx="2">
                  <c:v>78</c:v>
                </c:pt>
              </c:numCache>
            </c:numRef>
          </c:val>
          <c:extLst>
            <c:ext xmlns:c16="http://schemas.microsoft.com/office/drawing/2014/chart" uri="{C3380CC4-5D6E-409C-BE32-E72D297353CC}">
              <c16:uniqueId val="{00000006-F73B-4419-B25B-151F287C0277}"/>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0.04326</cdr:x>
      <cdr:y>0.46922</cdr:y>
    </cdr:from>
    <cdr:to>
      <cdr:x>0.0863</cdr:x>
      <cdr:y>0.53078</cdr:y>
    </cdr:to>
    <cdr:sp macro="" textlink="">
      <cdr:nvSpPr>
        <cdr:cNvPr id="2" name="TextBox 1"/>
        <cdr:cNvSpPr txBox="1"/>
      </cdr:nvSpPr>
      <cdr:spPr>
        <a:xfrm xmlns:a="http://schemas.openxmlformats.org/drawingml/2006/main">
          <a:off x="454891" y="2041742"/>
          <a:ext cx="452582" cy="26785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t>55%</a:t>
          </a:r>
          <a:endParaRPr lang="en-US" sz="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8A935-E2A2-4874-8BF1-FF444051B791}" type="datetimeFigureOut">
              <a:rPr lang="en-US" smtClean="0"/>
              <a:t>10/25/2018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C3FA9-8084-475C-81CB-318DC04584CC}" type="slidenum">
              <a:rPr lang="en-US" smtClean="0"/>
              <a:t>‹#›</a:t>
            </a:fld>
            <a:endParaRPr lang="en-US"/>
          </a:p>
        </p:txBody>
      </p:sp>
    </p:spTree>
    <p:extLst>
      <p:ext uri="{BB962C8B-B14F-4D97-AF65-F5344CB8AC3E}">
        <p14:creationId xmlns:p14="http://schemas.microsoft.com/office/powerpoint/2010/main" val="3894184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NTPs are the only entities that are allowed by federal law to provide methadone treatment for an OUD.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0047DC-3187-7E45-B13F-C46C3969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306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June, we did a quick</a:t>
            </a:r>
            <a:r>
              <a:rPr lang="en-US" baseline="0" dirty="0" smtClean="0"/>
              <a:t> survey of the top performing spokes (at that point there were 6 – which we’ll highlight on the next slide). We asked them about factors that have made their MAT implementation successful so far. These are the major themes that arose from their responses.</a:t>
            </a:r>
            <a:endParaRPr lang="en-US" dirty="0" smtClean="0"/>
          </a:p>
          <a:p>
            <a:endParaRPr lang="en-US" dirty="0"/>
          </a:p>
        </p:txBody>
      </p:sp>
      <p:sp>
        <p:nvSpPr>
          <p:cNvPr id="4" name="Slide Number Placeholder 3"/>
          <p:cNvSpPr>
            <a:spLocks noGrp="1"/>
          </p:cNvSpPr>
          <p:nvPr>
            <p:ph type="sldNum" sz="quarter" idx="10"/>
          </p:nvPr>
        </p:nvSpPr>
        <p:spPr/>
        <p:txBody>
          <a:bodyPr/>
          <a:lstStyle/>
          <a:p>
            <a:fld id="{6709E3E3-A88C-4EEE-871F-0D6880CA904B}" type="slidenum">
              <a:rPr lang="en-US" smtClean="0"/>
              <a:t>27</a:t>
            </a:fld>
            <a:endParaRPr lang="en-US"/>
          </a:p>
        </p:txBody>
      </p:sp>
    </p:spTree>
    <p:extLst>
      <p:ext uri="{BB962C8B-B14F-4D97-AF65-F5344CB8AC3E}">
        <p14:creationId xmlns:p14="http://schemas.microsoft.com/office/powerpoint/2010/main" val="136872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35236004c_4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35236004c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098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Majority of spoke</a:t>
            </a:r>
            <a:r>
              <a:rPr lang="en-US" baseline="0" dirty="0" smtClean="0"/>
              <a:t> treatment locations</a:t>
            </a:r>
            <a:r>
              <a:rPr lang="en-US" dirty="0" smtClean="0"/>
              <a:t> are health</a:t>
            </a:r>
            <a:r>
              <a:rPr lang="en-US" baseline="0" dirty="0" smtClean="0"/>
              <a:t> centers (65 are FQHCs). But 18% are SUD treatment programs</a:t>
            </a:r>
            <a:endParaRPr lang="en-US" dirty="0"/>
          </a:p>
        </p:txBody>
      </p:sp>
      <p:sp>
        <p:nvSpPr>
          <p:cNvPr id="4" name="Slide Number Placeholder 3"/>
          <p:cNvSpPr>
            <a:spLocks noGrp="1"/>
          </p:cNvSpPr>
          <p:nvPr>
            <p:ph type="sldNum" sz="quarter" idx="10"/>
          </p:nvPr>
        </p:nvSpPr>
        <p:spPr/>
        <p:txBody>
          <a:bodyPr/>
          <a:lstStyle/>
          <a:p>
            <a:fld id="{6709E3E3-A88C-4EEE-871F-0D6880CA904B}" type="slidenum">
              <a:rPr lang="en-US" smtClean="0"/>
              <a:t>17</a:t>
            </a:fld>
            <a:endParaRPr lang="en-US"/>
          </a:p>
        </p:txBody>
      </p:sp>
    </p:spTree>
    <p:extLst>
      <p:ext uri="{BB962C8B-B14F-4D97-AF65-F5344CB8AC3E}">
        <p14:creationId xmlns:p14="http://schemas.microsoft.com/office/powerpoint/2010/main" val="3659519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Grant-period</a:t>
            </a:r>
            <a:r>
              <a:rPr lang="en-US" baseline="0" dirty="0" smtClean="0"/>
              <a:t> data represent the months of Aug 201 7 – July 2018. Baseline data represent the preceding 7 months (Jan – July 2017)</a:t>
            </a:r>
            <a:endParaRPr lang="en-US" dirty="0" smtClean="0"/>
          </a:p>
          <a:p>
            <a:endParaRPr lang="en-US" dirty="0" smtClean="0"/>
          </a:p>
          <a:p>
            <a:r>
              <a:rPr lang="en-US" dirty="0" smtClean="0"/>
              <a:t>These data remain preliminary,</a:t>
            </a:r>
            <a:r>
              <a:rPr lang="en-US" baseline="0" dirty="0" smtClean="0"/>
              <a:t> as we’re still awaiting missing reports from many Spokes. 15 Spokes have yet to complete any reports. Mean imputation has been used for others who are missing any given months’ reports</a:t>
            </a:r>
            <a:endParaRPr lang="en-US" dirty="0"/>
          </a:p>
        </p:txBody>
      </p:sp>
      <p:sp>
        <p:nvSpPr>
          <p:cNvPr id="4" name="Slide Number Placeholder 3"/>
          <p:cNvSpPr>
            <a:spLocks noGrp="1"/>
          </p:cNvSpPr>
          <p:nvPr>
            <p:ph type="sldNum" sz="quarter" idx="10"/>
          </p:nvPr>
        </p:nvSpPr>
        <p:spPr/>
        <p:txBody>
          <a:bodyPr/>
          <a:lstStyle/>
          <a:p>
            <a:fld id="{6709E3E3-A88C-4EEE-871F-0D6880CA904B}" type="slidenum">
              <a:rPr lang="en-US" smtClean="0"/>
              <a:t>18</a:t>
            </a:fld>
            <a:endParaRPr lang="en-US"/>
          </a:p>
        </p:txBody>
      </p:sp>
    </p:spTree>
    <p:extLst>
      <p:ext uri="{BB962C8B-B14F-4D97-AF65-F5344CB8AC3E}">
        <p14:creationId xmlns:p14="http://schemas.microsoft.com/office/powerpoint/2010/main" val="203769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first</a:t>
            </a:r>
            <a:r>
              <a:rPr lang="en-US" baseline="0" dirty="0" smtClean="0"/>
              <a:t> year of the grant, there’s been a </a:t>
            </a:r>
            <a:r>
              <a:rPr lang="en-US" dirty="0" smtClean="0"/>
              <a:t>54.7% increase in the number of</a:t>
            </a:r>
            <a:r>
              <a:rPr lang="en-US" baseline="0" dirty="0" smtClean="0"/>
              <a:t> waivered providers in the Spokes. BUT the proportion of those who actually have patients has remained pretty consistently at around 60%. Focus on gap</a:t>
            </a:r>
          </a:p>
        </p:txBody>
      </p:sp>
      <p:sp>
        <p:nvSpPr>
          <p:cNvPr id="4" name="Slide Number Placeholder 3"/>
          <p:cNvSpPr>
            <a:spLocks noGrp="1"/>
          </p:cNvSpPr>
          <p:nvPr>
            <p:ph type="sldNum" sz="quarter" idx="10"/>
          </p:nvPr>
        </p:nvSpPr>
        <p:spPr/>
        <p:txBody>
          <a:bodyPr/>
          <a:lstStyle/>
          <a:p>
            <a:fld id="{6709E3E3-A88C-4EEE-871F-0D6880CA904B}" type="slidenum">
              <a:rPr lang="en-US" smtClean="0"/>
              <a:t>19</a:t>
            </a:fld>
            <a:endParaRPr lang="en-US"/>
          </a:p>
        </p:txBody>
      </p:sp>
    </p:spTree>
    <p:extLst>
      <p:ext uri="{BB962C8B-B14F-4D97-AF65-F5344CB8AC3E}">
        <p14:creationId xmlns:p14="http://schemas.microsoft.com/office/powerpoint/2010/main" val="2602596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those numbers a little more closely for the latest</a:t>
            </a:r>
            <a:r>
              <a:rPr lang="en-US" baseline="0" dirty="0" smtClean="0"/>
              <a:t> month (July 2018):</a:t>
            </a:r>
          </a:p>
          <a:p>
            <a:r>
              <a:rPr lang="en-US" dirty="0" smtClean="0"/>
              <a:t>Among the 218 named</a:t>
            </a:r>
            <a:r>
              <a:rPr lang="en-US" baseline="0" dirty="0" smtClean="0"/>
              <a:t> waivered providers in the Spokes, nearly one-third have no patients, and an additional 30% are seeing only a small number (5 or fewer patients). So two-thirds of waivered providers are seeing 5 or fewer patients.</a:t>
            </a:r>
          </a:p>
          <a:p>
            <a:endParaRPr lang="en-US" baseline="0" dirty="0" smtClean="0"/>
          </a:p>
          <a:p>
            <a:r>
              <a:rPr lang="en-US" baseline="0" dirty="0" smtClean="0"/>
              <a:t>If all providers with less than 30 patients reached their waiver limits, there would be 3x the number of patients in Spokes, which is almost exactly what we need to help us reach the goal of the grant.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average number of OUD patients that a waivered spoke provider had, as of July 2018, was 10.73 (max 147, min 0).</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709E3E3-A88C-4EEE-871F-0D6880CA904B}" type="slidenum">
              <a:rPr lang="en-US" smtClean="0"/>
              <a:t>20</a:t>
            </a:fld>
            <a:endParaRPr lang="en-US"/>
          </a:p>
        </p:txBody>
      </p:sp>
    </p:spTree>
    <p:extLst>
      <p:ext uri="{BB962C8B-B14F-4D97-AF65-F5344CB8AC3E}">
        <p14:creationId xmlns:p14="http://schemas.microsoft.com/office/powerpoint/2010/main" val="227762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there are</a:t>
            </a:r>
            <a:r>
              <a:rPr lang="en-US" baseline="0" dirty="0" smtClean="0"/>
              <a:t> a lot of other potential reasons that new patient numbers aren’t as high as we’d like them to be. Including the possibility that those patients just aren’t walking in the door, regardless of how many providers there are. And we know this is an issue for more rural areas.</a:t>
            </a:r>
          </a:p>
          <a:p>
            <a:endParaRPr lang="en-US" baseline="0" dirty="0" smtClean="0"/>
          </a:p>
          <a:p>
            <a:r>
              <a:rPr lang="en-US" baseline="0" dirty="0" smtClean="0"/>
              <a:t>But, patients or referring clinics might also be having a hard time finding where to get treatment. 39% of waivered spoke providers aren’t currently listed on SAMSHSA’s treatment locator website.</a:t>
            </a:r>
          </a:p>
          <a:p>
            <a:endParaRPr lang="en-US" baseline="0" dirty="0" smtClean="0"/>
          </a:p>
          <a:p>
            <a:r>
              <a:rPr lang="en-US" dirty="0" smtClean="0"/>
              <a:t>H&amp;SS providers who list their names on the Physician and Treatment Locator website have an average of 14 patients. Those who don’t have an average of 5.5 (</a:t>
            </a:r>
            <a:r>
              <a:rPr lang="en-US" i="1" dirty="0" smtClean="0"/>
              <a:t>p</a:t>
            </a:r>
            <a:r>
              <a:rPr lang="en-US" dirty="0" smtClean="0"/>
              <a:t> &lt; .005). This difference remains nearly the same when excluding prescribers who have 0 patients (19 vs. 9.3; remains significant at </a:t>
            </a:r>
            <a:r>
              <a:rPr lang="en-US" i="1" dirty="0" smtClean="0"/>
              <a:t>p</a:t>
            </a:r>
            <a:r>
              <a:rPr lang="en-US" baseline="0" dirty="0" smtClean="0"/>
              <a:t> &lt; .005). This may have more to do with a provider or clinic-level emphasis on </a:t>
            </a:r>
            <a:r>
              <a:rPr lang="en-US" u="sng" baseline="0" dirty="0" smtClean="0"/>
              <a:t>outreach </a:t>
            </a:r>
            <a:r>
              <a:rPr lang="en-US" baseline="0" dirty="0" smtClean="0"/>
              <a:t>than just with the usefulness of the website alone. But it can’t hurt to encourage your docs to get listed, in addition to organizing other outreach efforts</a:t>
            </a:r>
            <a:endParaRPr lang="en-US" dirty="0" smtClean="0"/>
          </a:p>
          <a:p>
            <a:endParaRPr lang="en-US" dirty="0" smtClean="0"/>
          </a:p>
          <a:p>
            <a:r>
              <a:rPr lang="en-US" dirty="0" smtClean="0"/>
              <a:t>This is just</a:t>
            </a:r>
            <a:r>
              <a:rPr lang="en-US" baseline="0" dirty="0" smtClean="0"/>
              <a:t> one small component of patient outreach</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09E3E3-A88C-4EEE-871F-0D6880CA904B}" type="slidenum">
              <a:rPr lang="en-US" smtClean="0"/>
              <a:t>21</a:t>
            </a:fld>
            <a:endParaRPr lang="en-US"/>
          </a:p>
        </p:txBody>
      </p:sp>
    </p:spTree>
    <p:extLst>
      <p:ext uri="{BB962C8B-B14F-4D97-AF65-F5344CB8AC3E}">
        <p14:creationId xmlns:p14="http://schemas.microsoft.com/office/powerpoint/2010/main" val="4023875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Mentorship</a:t>
            </a:r>
            <a:r>
              <a:rPr lang="en-US" baseline="0" dirty="0" smtClean="0"/>
              <a:t> (especially within the clinical setting)</a:t>
            </a:r>
            <a:r>
              <a:rPr lang="en-US" dirty="0" smtClean="0"/>
              <a:t> might be an issue</a:t>
            </a:r>
            <a:r>
              <a:rPr lang="en-US" baseline="0" dirty="0" smtClean="0"/>
              <a:t> -&gt; provider facilitator program</a:t>
            </a:r>
            <a:endParaRPr lang="en-US" dirty="0"/>
          </a:p>
        </p:txBody>
      </p:sp>
      <p:sp>
        <p:nvSpPr>
          <p:cNvPr id="4" name="Slide Number Placeholder 3"/>
          <p:cNvSpPr>
            <a:spLocks noGrp="1"/>
          </p:cNvSpPr>
          <p:nvPr>
            <p:ph type="sldNum" sz="quarter" idx="10"/>
          </p:nvPr>
        </p:nvSpPr>
        <p:spPr/>
        <p:txBody>
          <a:bodyPr/>
          <a:lstStyle/>
          <a:p>
            <a:fld id="{6709E3E3-A88C-4EEE-871F-0D6880CA904B}" type="slidenum">
              <a:rPr lang="en-US" smtClean="0"/>
              <a:t>23</a:t>
            </a:fld>
            <a:endParaRPr lang="en-US"/>
          </a:p>
        </p:txBody>
      </p:sp>
    </p:spTree>
    <p:extLst>
      <p:ext uri="{BB962C8B-B14F-4D97-AF65-F5344CB8AC3E}">
        <p14:creationId xmlns:p14="http://schemas.microsoft.com/office/powerpoint/2010/main" val="24954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outerShdw blurRad="38100" dist="38100" dir="2700000" algn="tl">
                    <a:srgbClr val="000000">
                      <a:alpha val="43137"/>
                    </a:srgbClr>
                  </a:outerShdw>
                </a:effectLst>
              </a:rPr>
              <a:t>Stigma</a:t>
            </a:r>
            <a:r>
              <a:rPr lang="en-US" sz="1200" baseline="0" dirty="0" smtClean="0">
                <a:effectLst>
                  <a:outerShdw blurRad="38100" dist="38100" dir="2700000" algn="tl">
                    <a:srgbClr val="000000">
                      <a:alpha val="43137"/>
                    </a:srgbClr>
                  </a:outerShdw>
                </a:effectLst>
              </a:rPr>
              <a:t> is likely also a contributing factor.</a:t>
            </a:r>
            <a:endParaRPr lang="en-US" sz="1200" dirty="0" smtClean="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outerShdw blurRad="38100" dist="38100" dir="2700000" algn="tl">
                    <a:srgbClr val="000000">
                      <a:alpha val="43137"/>
                    </a:srgbClr>
                  </a:outerShdw>
                </a:effectLst>
              </a:rPr>
              <a:t>Among ALL waivered providers 35% agreed</a:t>
            </a:r>
            <a:r>
              <a:rPr lang="en-US" sz="1200" baseline="0" dirty="0" smtClean="0">
                <a:effectLst>
                  <a:outerShdw blurRad="38100" dist="38100" dir="2700000" algn="tl">
                    <a:srgbClr val="000000">
                      <a:alpha val="43137"/>
                    </a:srgbClr>
                  </a:outerShdw>
                </a:effectLst>
              </a:rPr>
              <a:t> that treating patients with OUD in primary care settings could negatively impact staff workloads, and 19% agreed it could drive away other patients</a:t>
            </a:r>
            <a:endParaRPr lang="en-US" sz="1200" dirty="0" smtClean="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outerShdw blurRad="38100" dist="38100" dir="2700000" algn="tl">
                    <a:srgbClr val="000000">
                      <a:alpha val="43137"/>
                    </a:srgbClr>
                  </a:outerShdw>
                </a:effectLst>
              </a:rPr>
              <a:t>Also, those working in primary</a:t>
            </a:r>
            <a:r>
              <a:rPr lang="en-US" sz="1200" baseline="0" dirty="0" smtClean="0">
                <a:effectLst>
                  <a:outerShdw blurRad="38100" dist="38100" dir="2700000" algn="tl">
                    <a:srgbClr val="000000">
                      <a:alpha val="43137"/>
                    </a:srgbClr>
                  </a:outerShdw>
                </a:effectLst>
              </a:rPr>
              <a:t> care </a:t>
            </a:r>
            <a:r>
              <a:rPr lang="en-US" sz="1200" dirty="0" smtClean="0">
                <a:effectLst>
                  <a:outerShdw blurRad="38100" dist="38100" dir="2700000" algn="tl">
                    <a:srgbClr val="000000">
                      <a:alpha val="43137"/>
                    </a:srgbClr>
                  </a:outerShdw>
                </a:effectLst>
              </a:rPr>
              <a:t>were LESS likely than those working in other settings to agree that</a:t>
            </a:r>
            <a:r>
              <a:rPr lang="en-US" sz="1200" baseline="0" dirty="0" smtClean="0">
                <a:effectLst>
                  <a:outerShdw blurRad="38100" dist="38100" dir="2700000" algn="tl">
                    <a:srgbClr val="000000">
                      <a:alpha val="43137"/>
                    </a:srgbClr>
                  </a:outerShdw>
                </a:effectLst>
              </a:rPr>
              <a:t> they felt </a:t>
            </a:r>
            <a:r>
              <a:rPr lang="en-US" sz="1200" i="1" dirty="0" smtClean="0"/>
              <a:t>equally comfortable </a:t>
            </a:r>
            <a:r>
              <a:rPr lang="en-US" sz="1200" i="1" u="sng" dirty="0" smtClean="0"/>
              <a:t>working with patients with OUD </a:t>
            </a:r>
            <a:r>
              <a:rPr lang="en-US" sz="1200" i="1" dirty="0" smtClean="0"/>
              <a:t>as they did working with other patient groups (</a:t>
            </a:r>
            <a:r>
              <a:rPr lang="en-US" sz="1200" dirty="0" smtClean="0"/>
              <a:t>p</a:t>
            </a:r>
            <a:r>
              <a:rPr lang="en-US" sz="1200" i="1" dirty="0" smtClean="0"/>
              <a:t> &lt; .05).</a:t>
            </a:r>
            <a:endParaRPr lang="en-US" sz="1200" i="1" dirty="0"/>
          </a:p>
        </p:txBody>
      </p:sp>
      <p:sp>
        <p:nvSpPr>
          <p:cNvPr id="4" name="Slide Number Placeholder 3"/>
          <p:cNvSpPr>
            <a:spLocks noGrp="1"/>
          </p:cNvSpPr>
          <p:nvPr>
            <p:ph type="sldNum" sz="quarter" idx="10"/>
          </p:nvPr>
        </p:nvSpPr>
        <p:spPr/>
        <p:txBody>
          <a:bodyPr/>
          <a:lstStyle/>
          <a:p>
            <a:fld id="{6709E3E3-A88C-4EEE-871F-0D6880CA904B}" type="slidenum">
              <a:rPr lang="en-US" smtClean="0"/>
              <a:t>24</a:t>
            </a:fld>
            <a:endParaRPr lang="en-US"/>
          </a:p>
        </p:txBody>
      </p:sp>
    </p:spTree>
    <p:extLst>
      <p:ext uri="{BB962C8B-B14F-4D97-AF65-F5344CB8AC3E}">
        <p14:creationId xmlns:p14="http://schemas.microsoft.com/office/powerpoint/2010/main" val="159218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both of these statements,</a:t>
            </a:r>
            <a:r>
              <a:rPr lang="en-US" baseline="0" dirty="0"/>
              <a:t> waivered docs and MAT team members working in primary care settings had worse attitudes than those working in other settings (these results were statistically significant, p &lt; .05 for both statements). The next slide includes additional information specific to primary care.</a:t>
            </a:r>
            <a:endParaRPr lang="en-US" dirty="0"/>
          </a:p>
        </p:txBody>
      </p:sp>
      <p:sp>
        <p:nvSpPr>
          <p:cNvPr id="4" name="Slide Number Placeholder 3"/>
          <p:cNvSpPr>
            <a:spLocks noGrp="1"/>
          </p:cNvSpPr>
          <p:nvPr>
            <p:ph type="sldNum" sz="quarter" idx="10"/>
          </p:nvPr>
        </p:nvSpPr>
        <p:spPr/>
        <p:txBody>
          <a:bodyPr/>
          <a:lstStyle/>
          <a:p>
            <a:fld id="{4C1D4AC0-43CF-4B8C-BA1F-2090526DF858}" type="slidenum">
              <a:rPr lang="en-US" smtClean="0"/>
              <a:t>25</a:t>
            </a:fld>
            <a:endParaRPr lang="en-US"/>
          </a:p>
        </p:txBody>
      </p:sp>
    </p:spTree>
    <p:extLst>
      <p:ext uri="{BB962C8B-B14F-4D97-AF65-F5344CB8AC3E}">
        <p14:creationId xmlns:p14="http://schemas.microsoft.com/office/powerpoint/2010/main" val="3218218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984115" y="-8467"/>
              <a:ext cx="2204710"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917470" y="-8467"/>
              <a:ext cx="227135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88516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500360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3111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074660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18161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678948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439903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2431615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10/25/2018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4702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0418235" y="852490"/>
            <a:ext cx="184731" cy="341632"/>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457189" eaLnBrk="1" hangingPunct="1">
              <a:lnSpc>
                <a:spcPct val="90000"/>
              </a:lnSpc>
              <a:defRPr/>
            </a:pPr>
            <a:endParaRPr lang="en-US" sz="1800" dirty="0">
              <a:solidFill>
                <a:srgbClr val="696253"/>
              </a:solidFill>
            </a:endParaRPr>
          </a:p>
        </p:txBody>
      </p:sp>
      <p:sp>
        <p:nvSpPr>
          <p:cNvPr id="4" name="Text Placeholder 3"/>
          <p:cNvSpPr>
            <a:spLocks noGrp="1"/>
          </p:cNvSpPr>
          <p:nvPr>
            <p:ph type="body" sz="quarter" idx="10"/>
          </p:nvPr>
        </p:nvSpPr>
        <p:spPr>
          <a:xfrm>
            <a:off x="406400" y="2057400"/>
            <a:ext cx="11379200" cy="2590800"/>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5992604"/>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0207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93093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984115" y="-8467"/>
              <a:ext cx="2204710"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917470" y="-8467"/>
              <a:ext cx="227135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r>
              <a:rPr lang="en-US" dirty="0" smtClean="0"/>
              <a:t>Part of SAMHSA’s Opioid STR Grant Program</a:t>
            </a:r>
          </a:p>
        </p:txBody>
      </p:sp>
    </p:spTree>
    <p:extLst>
      <p:ext uri="{BB962C8B-B14F-4D97-AF65-F5344CB8AC3E}">
        <p14:creationId xmlns:p14="http://schemas.microsoft.com/office/powerpoint/2010/main" val="2207100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440977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734261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2813116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842138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43247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979084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513977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Tree>
    <p:extLst>
      <p:ext uri="{BB962C8B-B14F-4D97-AF65-F5344CB8AC3E}">
        <p14:creationId xmlns:p14="http://schemas.microsoft.com/office/powerpoint/2010/main" val="2935915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02652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886550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73568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224587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9884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206632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745529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937207B6-8D38-4EE9-A1B4-BE4BBFA92D0A}"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84115" y="6041361"/>
            <a:ext cx="683339" cy="365125"/>
          </a:xfrm>
          <a:prstGeom prst="rect">
            <a:avLst/>
          </a:prstGeom>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243468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0418235" y="852490"/>
            <a:ext cx="184731" cy="341632"/>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457189" eaLnBrk="1" hangingPunct="1">
              <a:lnSpc>
                <a:spcPct val="90000"/>
              </a:lnSpc>
              <a:defRPr/>
            </a:pPr>
            <a:endParaRPr lang="en-US" sz="1800" dirty="0">
              <a:solidFill>
                <a:srgbClr val="696253"/>
              </a:solidFill>
            </a:endParaRPr>
          </a:p>
        </p:txBody>
      </p:sp>
      <p:sp>
        <p:nvSpPr>
          <p:cNvPr id="4" name="Text Placeholder 3"/>
          <p:cNvSpPr>
            <a:spLocks noGrp="1"/>
          </p:cNvSpPr>
          <p:nvPr>
            <p:ph type="body" sz="quarter" idx="10"/>
          </p:nvPr>
        </p:nvSpPr>
        <p:spPr>
          <a:xfrm>
            <a:off x="406400" y="2057400"/>
            <a:ext cx="11379200" cy="2590800"/>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65610"/>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631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7207B6-8D38-4EE9-A1B4-BE4BBFA92D0A}"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905585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7207B6-8D38-4EE9-A1B4-BE4BBFA92D0A}" type="datetimeFigureOut">
              <a:rPr lang="en-US" smtClean="0"/>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33082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7207B6-8D38-4EE9-A1B4-BE4BBFA92D0A}" type="datetimeFigureOut">
              <a:rPr lang="en-US" smtClean="0"/>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09586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7207B6-8D38-4EE9-A1B4-BE4BBFA92D0A}" type="datetimeFigureOut">
              <a:rPr lang="en-US" smtClean="0"/>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91037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7207B6-8D38-4EE9-A1B4-BE4BBFA92D0A}"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20458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59FC4-6C6B-4011-AAB5-D4DF6D8B0B98}" type="slidenum">
              <a:rPr lang="en-US" smtClean="0"/>
              <a:t>‹#›</a:t>
            </a:fld>
            <a:endParaRPr lang="en-US"/>
          </a:p>
        </p:txBody>
      </p:sp>
      <p:sp>
        <p:nvSpPr>
          <p:cNvPr id="5" name="Date Placeholder 4"/>
          <p:cNvSpPr>
            <a:spLocks noGrp="1"/>
          </p:cNvSpPr>
          <p:nvPr>
            <p:ph type="dt" sz="half" idx="10"/>
          </p:nvPr>
        </p:nvSpPr>
        <p:spPr/>
        <p:txBody>
          <a:bodyPr/>
          <a:lstStyle/>
          <a:p>
            <a:fld id="{937207B6-8D38-4EE9-A1B4-BE4BBFA92D0A}" type="datetimeFigureOut">
              <a:rPr lang="en-US" smtClean="0"/>
              <a:t>10/25/2018</a:t>
            </a:fld>
            <a:endParaRPr lang="en-US"/>
          </a:p>
        </p:txBody>
      </p:sp>
    </p:spTree>
    <p:extLst>
      <p:ext uri="{BB962C8B-B14F-4D97-AF65-F5344CB8AC3E}">
        <p14:creationId xmlns:p14="http://schemas.microsoft.com/office/powerpoint/2010/main" val="217159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77333" y="609600"/>
            <a:ext cx="9970251" cy="13208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77333" y="2160589"/>
            <a:ext cx="9970251"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10/25/2018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84115" y="6041361"/>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grpSp>
        <p:nvGrpSpPr>
          <p:cNvPr id="9" name="Group 8"/>
          <p:cNvGrpSpPr/>
          <p:nvPr userDrawn="1"/>
        </p:nvGrpSpPr>
        <p:grpSpPr>
          <a:xfrm>
            <a:off x="10591800" y="-8467"/>
            <a:ext cx="1616430" cy="6866467"/>
            <a:chOff x="8932333" y="-8467"/>
            <a:chExt cx="3275898" cy="6866467"/>
          </a:xfrm>
        </p:grpSpPr>
        <p:cxnSp>
          <p:nvCxnSpPr>
            <p:cNvPr id="20" name="Straight Connector 19"/>
            <p:cNvCxnSpPr/>
            <p:nvPr userDrawn="1"/>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userDrawn="1"/>
          </p:nvSpPr>
          <p:spPr>
            <a:xfrm>
              <a:off x="935390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p:cNvSpPr/>
            <p:nvPr/>
          </p:nvSpPr>
          <p:spPr>
            <a:xfrm>
              <a:off x="10898730" y="-8467"/>
              <a:ext cx="128925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13486775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77333" y="609600"/>
            <a:ext cx="9970251" cy="13208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77333" y="2160589"/>
            <a:ext cx="9970251" cy="388077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grpSp>
        <p:nvGrpSpPr>
          <p:cNvPr id="9" name="Group 8"/>
          <p:cNvGrpSpPr/>
          <p:nvPr userDrawn="1"/>
        </p:nvGrpSpPr>
        <p:grpSpPr>
          <a:xfrm>
            <a:off x="10591800" y="-8467"/>
            <a:ext cx="1616430" cy="6866467"/>
            <a:chOff x="8932333" y="-8467"/>
            <a:chExt cx="3275898" cy="6866467"/>
          </a:xfrm>
        </p:grpSpPr>
        <p:cxnSp>
          <p:nvCxnSpPr>
            <p:cNvPr id="20" name="Straight Connector 19"/>
            <p:cNvCxnSpPr/>
            <p:nvPr userDrawn="1"/>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userDrawn="1"/>
          </p:nvSpPr>
          <p:spPr>
            <a:xfrm>
              <a:off x="935390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p:cNvSpPr/>
            <p:nvPr/>
          </p:nvSpPr>
          <p:spPr>
            <a:xfrm>
              <a:off x="10898730" y="-8467"/>
              <a:ext cx="128925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p:cNvPicPr>
            <a:picLocks noChangeAspect="1"/>
          </p:cNvPicPr>
          <p:nvPr userDrawn="1"/>
        </p:nvPicPr>
        <p:blipFill>
          <a:blip r:embed="rId20"/>
          <a:stretch>
            <a:fillRect/>
          </a:stretch>
        </p:blipFill>
        <p:spPr>
          <a:xfrm>
            <a:off x="9856345" y="5961440"/>
            <a:ext cx="957155" cy="445047"/>
          </a:xfrm>
          <a:prstGeom prst="rect">
            <a:avLst/>
          </a:prstGeom>
        </p:spPr>
      </p:pic>
    </p:spTree>
    <p:extLst>
      <p:ext uri="{BB962C8B-B14F-4D97-AF65-F5344CB8AC3E}">
        <p14:creationId xmlns:p14="http://schemas.microsoft.com/office/powerpoint/2010/main" val="176425686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Lst>
  <p:txStyles>
    <p:title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flaticon.com/" TargetMode="External"/><Relationship Id="rId5" Type="http://schemas.openxmlformats.org/officeDocument/2006/relationships/hyperlink" Target="http://www.freepik.com/" TargetMode="Externa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kimberlyvalencia@mednet.ucla.edu" TargetMode="External"/><Relationship Id="rId2" Type="http://schemas.openxmlformats.org/officeDocument/2006/relationships/hyperlink" Target="mailto:gmiele@mednet.ucla.edu"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0093" y="215912"/>
            <a:ext cx="9803218" cy="3102198"/>
          </a:xfrm>
        </p:spPr>
        <p:txBody>
          <a:bodyPr/>
          <a:lstStyle/>
          <a:p>
            <a:pPr algn="ctr"/>
            <a:r>
              <a:rPr lang="en-US" sz="4400" dirty="0"/>
              <a:t>California’s Hub and Spoke </a:t>
            </a:r>
            <a:r>
              <a:rPr lang="en-US" sz="4400" dirty="0" smtClean="0"/>
              <a:t>System</a:t>
            </a:r>
            <a:br>
              <a:rPr lang="en-US" sz="4400" dirty="0" smtClean="0"/>
            </a:br>
            <a:r>
              <a:rPr lang="en-US" sz="4000" dirty="0" smtClean="0"/>
              <a:t>Perspectives on Integrated Care for the Opioid Epidemic</a:t>
            </a:r>
            <a:r>
              <a:rPr lang="en-US" sz="4800" dirty="0" smtClean="0"/>
              <a:t/>
            </a:r>
            <a:br>
              <a:rPr lang="en-US" sz="4800" dirty="0" smtClean="0"/>
            </a:br>
            <a:endParaRPr lang="en-US" sz="4400" dirty="0"/>
          </a:p>
        </p:txBody>
      </p:sp>
      <p:sp>
        <p:nvSpPr>
          <p:cNvPr id="3" name="Subtitle 2"/>
          <p:cNvSpPr>
            <a:spLocks noGrp="1"/>
          </p:cNvSpPr>
          <p:nvPr>
            <p:ph type="subTitle" idx="1"/>
          </p:nvPr>
        </p:nvSpPr>
        <p:spPr>
          <a:xfrm>
            <a:off x="880465" y="2647457"/>
            <a:ext cx="9162473" cy="1096899"/>
          </a:xfrm>
        </p:spPr>
        <p:txBody>
          <a:bodyPr>
            <a:noAutofit/>
          </a:bodyPr>
          <a:lstStyle/>
          <a:p>
            <a:pPr algn="l"/>
            <a:endParaRPr lang="en-US" sz="2400" dirty="0" smtClean="0"/>
          </a:p>
          <a:p>
            <a:pPr algn="l">
              <a:spcBef>
                <a:spcPts val="0"/>
              </a:spcBef>
            </a:pPr>
            <a:r>
              <a:rPr lang="en-US" sz="1600" dirty="0" smtClean="0">
                <a:solidFill>
                  <a:schemeClr val="tx1"/>
                </a:solidFill>
              </a:rPr>
              <a:t>Gloria M. Miele, Ph.D</a:t>
            </a:r>
            <a:r>
              <a:rPr lang="en-US" sz="1600" dirty="0" smtClean="0">
                <a:solidFill>
                  <a:schemeClr val="tx1"/>
                </a:solidFill>
              </a:rPr>
              <a:t>., UCLA </a:t>
            </a:r>
            <a:r>
              <a:rPr lang="en-US" sz="1600" dirty="0" smtClean="0">
                <a:solidFill>
                  <a:schemeClr val="tx1"/>
                </a:solidFill>
              </a:rPr>
              <a:t>Integrated Substance Abuse Programs </a:t>
            </a:r>
            <a:endParaRPr lang="en-US" sz="1600" dirty="0" smtClean="0">
              <a:solidFill>
                <a:schemeClr val="tx1"/>
              </a:solidFill>
            </a:endParaRPr>
          </a:p>
          <a:p>
            <a:pPr marL="0" lvl="1" algn="l"/>
            <a:r>
              <a:rPr lang="en-US" dirty="0" smtClean="0">
                <a:solidFill>
                  <a:schemeClr val="tx1"/>
                </a:solidFill>
              </a:rPr>
              <a:t>Joe </a:t>
            </a:r>
            <a:r>
              <a:rPr lang="en-US" dirty="0">
                <a:solidFill>
                  <a:schemeClr val="tx1"/>
                </a:solidFill>
              </a:rPr>
              <a:t>Sepulveda, MD, Family Health Centers of San Diego</a:t>
            </a:r>
          </a:p>
          <a:p>
            <a:pPr marL="0" lvl="1" algn="l"/>
            <a:r>
              <a:rPr lang="en-US" dirty="0">
                <a:solidFill>
                  <a:schemeClr val="tx1"/>
                </a:solidFill>
              </a:rPr>
              <a:t>Frances Southwick, MD, </a:t>
            </a:r>
            <a:r>
              <a:rPr lang="en-US" dirty="0" err="1">
                <a:solidFill>
                  <a:schemeClr val="tx1"/>
                </a:solidFill>
              </a:rPr>
              <a:t>CommuniCare</a:t>
            </a:r>
            <a:r>
              <a:rPr lang="en-US" dirty="0">
                <a:solidFill>
                  <a:schemeClr val="tx1"/>
                </a:solidFill>
              </a:rPr>
              <a:t> Health Centers, Davis, CA</a:t>
            </a:r>
          </a:p>
          <a:p>
            <a:pPr marL="0" lvl="1" algn="l"/>
            <a:r>
              <a:rPr lang="en-US" dirty="0">
                <a:solidFill>
                  <a:schemeClr val="tx1"/>
                </a:solidFill>
              </a:rPr>
              <a:t>Alex </a:t>
            </a:r>
            <a:r>
              <a:rPr lang="en-US" dirty="0" err="1">
                <a:solidFill>
                  <a:schemeClr val="tx1"/>
                </a:solidFill>
              </a:rPr>
              <a:t>Novek</a:t>
            </a:r>
            <a:r>
              <a:rPr lang="en-US" dirty="0">
                <a:solidFill>
                  <a:schemeClr val="tx1"/>
                </a:solidFill>
              </a:rPr>
              <a:t>, </a:t>
            </a:r>
            <a:r>
              <a:rPr lang="en-US" dirty="0" smtClean="0">
                <a:solidFill>
                  <a:schemeClr val="tx1"/>
                </a:solidFill>
              </a:rPr>
              <a:t>Consumer</a:t>
            </a:r>
          </a:p>
          <a:p>
            <a:pPr marL="0" lvl="1" algn="l"/>
            <a:endParaRPr lang="en-US" dirty="0">
              <a:solidFill>
                <a:schemeClr val="tx1"/>
              </a:solidFill>
            </a:endParaRPr>
          </a:p>
          <a:p>
            <a:pPr algn="ctr">
              <a:spcBef>
                <a:spcPts val="0"/>
              </a:spcBef>
            </a:pPr>
            <a:r>
              <a:rPr lang="en-US" sz="2400" dirty="0" smtClean="0">
                <a:solidFill>
                  <a:schemeClr val="tx1"/>
                </a:solidFill>
              </a:rPr>
              <a:t>Integrating </a:t>
            </a:r>
            <a:r>
              <a:rPr lang="en-US" sz="2400" dirty="0" smtClean="0">
                <a:solidFill>
                  <a:schemeClr val="tx1"/>
                </a:solidFill>
              </a:rPr>
              <a:t>Substance Use, Mental Health, and </a:t>
            </a:r>
          </a:p>
          <a:p>
            <a:pPr algn="ctr">
              <a:spcBef>
                <a:spcPts val="0"/>
              </a:spcBef>
            </a:pPr>
            <a:r>
              <a:rPr lang="en-US" sz="2400" dirty="0" smtClean="0">
                <a:solidFill>
                  <a:schemeClr val="tx1"/>
                </a:solidFill>
              </a:rPr>
              <a:t>Primary Care Services: 15</a:t>
            </a:r>
            <a:r>
              <a:rPr lang="en-US" sz="2400" baseline="30000" dirty="0" smtClean="0">
                <a:solidFill>
                  <a:schemeClr val="tx1"/>
                </a:solidFill>
              </a:rPr>
              <a:t>th</a:t>
            </a:r>
            <a:r>
              <a:rPr lang="en-US" sz="2400" dirty="0" smtClean="0">
                <a:solidFill>
                  <a:schemeClr val="tx1"/>
                </a:solidFill>
              </a:rPr>
              <a:t> Statewide Conference</a:t>
            </a:r>
          </a:p>
          <a:p>
            <a:pPr algn="ctr"/>
            <a:r>
              <a:rPr lang="en-US" sz="2000" dirty="0" smtClean="0">
                <a:solidFill>
                  <a:schemeClr val="tx1"/>
                </a:solidFill>
              </a:rPr>
              <a:t>Los Angeles, CA</a:t>
            </a:r>
          </a:p>
          <a:p>
            <a:pPr algn="ctr"/>
            <a:r>
              <a:rPr lang="en-US" sz="2000" dirty="0" smtClean="0">
                <a:solidFill>
                  <a:schemeClr val="tx1"/>
                </a:solidFill>
              </a:rPr>
              <a:t>October 24-25, 2018</a:t>
            </a:r>
          </a:p>
        </p:txBody>
      </p:sp>
    </p:spTree>
    <p:extLst>
      <p:ext uri="{BB962C8B-B14F-4D97-AF65-F5344CB8AC3E}">
        <p14:creationId xmlns:p14="http://schemas.microsoft.com/office/powerpoint/2010/main" val="3097693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0589" y="-623888"/>
            <a:ext cx="10410825" cy="8105775"/>
          </a:xfrm>
          <a:prstGeom prst="rect">
            <a:avLst/>
          </a:prstGeom>
        </p:spPr>
      </p:pic>
      <p:sp>
        <p:nvSpPr>
          <p:cNvPr id="3" name="TextBox 2"/>
          <p:cNvSpPr txBox="1"/>
          <p:nvPr/>
        </p:nvSpPr>
        <p:spPr>
          <a:xfrm>
            <a:off x="1136660" y="459844"/>
            <a:ext cx="2944677" cy="461665"/>
          </a:xfrm>
          <a:prstGeom prst="rect">
            <a:avLst/>
          </a:prstGeom>
          <a:solidFill>
            <a:srgbClr val="FFC107">
              <a:alpha val="69000"/>
            </a:srgbClr>
          </a:solidFill>
        </p:spPr>
        <p:txBody>
          <a:bodyPr wrap="square" rtlCol="0">
            <a:spAutoFit/>
          </a:bodyPr>
          <a:lstStyle/>
          <a:p>
            <a:pPr algn="ctr"/>
            <a:r>
              <a:rPr lang="en-US" sz="2400" dirty="0"/>
              <a:t>Jan 2018</a:t>
            </a:r>
          </a:p>
        </p:txBody>
      </p:sp>
      <p:sp>
        <p:nvSpPr>
          <p:cNvPr id="4" name="Rectangle 3"/>
          <p:cNvSpPr/>
          <p:nvPr/>
        </p:nvSpPr>
        <p:spPr>
          <a:xfrm>
            <a:off x="11292753" y="0"/>
            <a:ext cx="1010083" cy="6858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024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1063" y="-628650"/>
            <a:ext cx="10429875" cy="8115300"/>
          </a:xfrm>
          <a:prstGeom prst="rect">
            <a:avLst/>
          </a:prstGeom>
        </p:spPr>
      </p:pic>
      <p:sp>
        <p:nvSpPr>
          <p:cNvPr id="3" name="TextBox 2"/>
          <p:cNvSpPr txBox="1"/>
          <p:nvPr/>
        </p:nvSpPr>
        <p:spPr>
          <a:xfrm>
            <a:off x="1136660" y="459844"/>
            <a:ext cx="2944677" cy="461665"/>
          </a:xfrm>
          <a:prstGeom prst="rect">
            <a:avLst/>
          </a:prstGeom>
          <a:solidFill>
            <a:srgbClr val="FFC107">
              <a:alpha val="69000"/>
            </a:srgbClr>
          </a:solidFill>
        </p:spPr>
        <p:txBody>
          <a:bodyPr wrap="square" rtlCol="0">
            <a:spAutoFit/>
          </a:bodyPr>
          <a:lstStyle/>
          <a:p>
            <a:pPr algn="ctr"/>
            <a:r>
              <a:rPr lang="en-US" sz="2400" dirty="0"/>
              <a:t>Feb 2018</a:t>
            </a:r>
          </a:p>
        </p:txBody>
      </p:sp>
      <p:sp>
        <p:nvSpPr>
          <p:cNvPr id="4" name="Rectangle 3"/>
          <p:cNvSpPr/>
          <p:nvPr/>
        </p:nvSpPr>
        <p:spPr>
          <a:xfrm>
            <a:off x="11292753" y="0"/>
            <a:ext cx="1010083" cy="6858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661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1063" y="-623888"/>
            <a:ext cx="10429875" cy="8105775"/>
          </a:xfrm>
          <a:prstGeom prst="rect">
            <a:avLst/>
          </a:prstGeom>
        </p:spPr>
      </p:pic>
      <p:sp>
        <p:nvSpPr>
          <p:cNvPr id="3" name="TextBox 2"/>
          <p:cNvSpPr txBox="1"/>
          <p:nvPr/>
        </p:nvSpPr>
        <p:spPr>
          <a:xfrm>
            <a:off x="1136660" y="459844"/>
            <a:ext cx="2944677" cy="461665"/>
          </a:xfrm>
          <a:prstGeom prst="rect">
            <a:avLst/>
          </a:prstGeom>
          <a:solidFill>
            <a:srgbClr val="FFC107">
              <a:alpha val="69000"/>
            </a:srgbClr>
          </a:solidFill>
        </p:spPr>
        <p:txBody>
          <a:bodyPr wrap="square" rtlCol="0">
            <a:spAutoFit/>
          </a:bodyPr>
          <a:lstStyle/>
          <a:p>
            <a:pPr algn="ctr"/>
            <a:r>
              <a:rPr lang="en-US" sz="2400" dirty="0"/>
              <a:t>Mar 2018</a:t>
            </a:r>
          </a:p>
        </p:txBody>
      </p:sp>
      <p:sp>
        <p:nvSpPr>
          <p:cNvPr id="4" name="Rectangle 3"/>
          <p:cNvSpPr/>
          <p:nvPr/>
        </p:nvSpPr>
        <p:spPr>
          <a:xfrm>
            <a:off x="11292753" y="0"/>
            <a:ext cx="1010083" cy="6858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010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1063" y="-623888"/>
            <a:ext cx="10429875" cy="8105775"/>
          </a:xfrm>
          <a:prstGeom prst="rect">
            <a:avLst/>
          </a:prstGeom>
        </p:spPr>
      </p:pic>
      <p:sp>
        <p:nvSpPr>
          <p:cNvPr id="3" name="TextBox 2"/>
          <p:cNvSpPr txBox="1"/>
          <p:nvPr/>
        </p:nvSpPr>
        <p:spPr>
          <a:xfrm>
            <a:off x="1136660" y="459844"/>
            <a:ext cx="2944677" cy="461665"/>
          </a:xfrm>
          <a:prstGeom prst="rect">
            <a:avLst/>
          </a:prstGeom>
          <a:solidFill>
            <a:srgbClr val="FFC107">
              <a:alpha val="69000"/>
            </a:srgbClr>
          </a:solidFill>
        </p:spPr>
        <p:txBody>
          <a:bodyPr wrap="square" rtlCol="0">
            <a:spAutoFit/>
          </a:bodyPr>
          <a:lstStyle/>
          <a:p>
            <a:pPr algn="ctr"/>
            <a:r>
              <a:rPr lang="en-US" sz="2400" dirty="0"/>
              <a:t>Apr 2018</a:t>
            </a:r>
          </a:p>
        </p:txBody>
      </p:sp>
      <p:sp>
        <p:nvSpPr>
          <p:cNvPr id="4" name="Rectangle 3"/>
          <p:cNvSpPr/>
          <p:nvPr/>
        </p:nvSpPr>
        <p:spPr>
          <a:xfrm>
            <a:off x="11292753" y="0"/>
            <a:ext cx="1010083" cy="6858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585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1063" y="-628650"/>
            <a:ext cx="10429875" cy="8115300"/>
          </a:xfrm>
          <a:prstGeom prst="rect">
            <a:avLst/>
          </a:prstGeom>
        </p:spPr>
      </p:pic>
      <p:sp>
        <p:nvSpPr>
          <p:cNvPr id="3" name="TextBox 2"/>
          <p:cNvSpPr txBox="1"/>
          <p:nvPr/>
        </p:nvSpPr>
        <p:spPr>
          <a:xfrm>
            <a:off x="1136660" y="459844"/>
            <a:ext cx="2944677" cy="461665"/>
          </a:xfrm>
          <a:prstGeom prst="rect">
            <a:avLst/>
          </a:prstGeom>
          <a:solidFill>
            <a:srgbClr val="FFC107">
              <a:alpha val="69000"/>
            </a:srgbClr>
          </a:solidFill>
        </p:spPr>
        <p:txBody>
          <a:bodyPr wrap="square" rtlCol="0">
            <a:spAutoFit/>
          </a:bodyPr>
          <a:lstStyle/>
          <a:p>
            <a:pPr algn="ctr"/>
            <a:r>
              <a:rPr lang="en-US" sz="2400" dirty="0"/>
              <a:t>May 2018</a:t>
            </a:r>
          </a:p>
        </p:txBody>
      </p:sp>
      <p:sp>
        <p:nvSpPr>
          <p:cNvPr id="4" name="Rectangle 3"/>
          <p:cNvSpPr/>
          <p:nvPr/>
        </p:nvSpPr>
        <p:spPr>
          <a:xfrm>
            <a:off x="11292753" y="0"/>
            <a:ext cx="1010083" cy="6858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631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1063" y="-628650"/>
            <a:ext cx="10429875" cy="8115300"/>
          </a:xfrm>
          <a:prstGeom prst="rect">
            <a:avLst/>
          </a:prstGeom>
        </p:spPr>
      </p:pic>
      <p:sp>
        <p:nvSpPr>
          <p:cNvPr id="3" name="TextBox 2"/>
          <p:cNvSpPr txBox="1"/>
          <p:nvPr/>
        </p:nvSpPr>
        <p:spPr>
          <a:xfrm>
            <a:off x="1136660" y="459844"/>
            <a:ext cx="2944677" cy="461665"/>
          </a:xfrm>
          <a:prstGeom prst="rect">
            <a:avLst/>
          </a:prstGeom>
          <a:solidFill>
            <a:srgbClr val="FFC107">
              <a:alpha val="69000"/>
            </a:srgbClr>
          </a:solidFill>
        </p:spPr>
        <p:txBody>
          <a:bodyPr wrap="square" rtlCol="0">
            <a:spAutoFit/>
          </a:bodyPr>
          <a:lstStyle/>
          <a:p>
            <a:pPr algn="ctr"/>
            <a:r>
              <a:rPr lang="en-US" sz="2400" dirty="0"/>
              <a:t>June 2018</a:t>
            </a:r>
          </a:p>
        </p:txBody>
      </p:sp>
      <p:sp>
        <p:nvSpPr>
          <p:cNvPr id="4" name="Rectangle 3"/>
          <p:cNvSpPr/>
          <p:nvPr/>
        </p:nvSpPr>
        <p:spPr>
          <a:xfrm>
            <a:off x="11292753" y="0"/>
            <a:ext cx="1010083" cy="6858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878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0" y="-628650"/>
            <a:ext cx="10439400" cy="8115300"/>
          </a:xfrm>
          <a:prstGeom prst="rect">
            <a:avLst/>
          </a:prstGeom>
        </p:spPr>
      </p:pic>
      <p:sp>
        <p:nvSpPr>
          <p:cNvPr id="3" name="TextBox 2"/>
          <p:cNvSpPr txBox="1"/>
          <p:nvPr/>
        </p:nvSpPr>
        <p:spPr>
          <a:xfrm>
            <a:off x="1136660" y="459844"/>
            <a:ext cx="2944677" cy="461665"/>
          </a:xfrm>
          <a:prstGeom prst="rect">
            <a:avLst/>
          </a:prstGeom>
          <a:solidFill>
            <a:srgbClr val="FFC107">
              <a:alpha val="69000"/>
            </a:srgbClr>
          </a:solidFill>
        </p:spPr>
        <p:txBody>
          <a:bodyPr wrap="square" rtlCol="0">
            <a:spAutoFit/>
          </a:bodyPr>
          <a:lstStyle/>
          <a:p>
            <a:pPr algn="ctr"/>
            <a:r>
              <a:rPr lang="en-US" sz="2400" dirty="0"/>
              <a:t>July 2018</a:t>
            </a:r>
          </a:p>
        </p:txBody>
      </p:sp>
      <p:sp>
        <p:nvSpPr>
          <p:cNvPr id="4" name="Rectangle 3"/>
          <p:cNvSpPr/>
          <p:nvPr/>
        </p:nvSpPr>
        <p:spPr>
          <a:xfrm>
            <a:off x="11292753" y="0"/>
            <a:ext cx="1010083" cy="6858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p:cNvSpPr txBox="1"/>
          <p:nvPr/>
        </p:nvSpPr>
        <p:spPr>
          <a:xfrm>
            <a:off x="1693719" y="921507"/>
            <a:ext cx="1625063" cy="33137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t>148 </a:t>
            </a:r>
            <a:br>
              <a:rPr lang="en-US" sz="1600" dirty="0"/>
            </a:br>
            <a:r>
              <a:rPr lang="en-US" sz="1600" dirty="0"/>
              <a:t>Spoke Locations</a:t>
            </a:r>
          </a:p>
        </p:txBody>
      </p:sp>
    </p:spTree>
    <p:extLst>
      <p:ext uri="{BB962C8B-B14F-4D97-AF65-F5344CB8AC3E}">
        <p14:creationId xmlns:p14="http://schemas.microsoft.com/office/powerpoint/2010/main" val="1096269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37029" y="374365"/>
            <a:ext cx="10663519" cy="1325563"/>
          </a:xfrm>
        </p:spPr>
        <p:txBody>
          <a:bodyPr/>
          <a:lstStyle/>
          <a:p>
            <a:r>
              <a:rPr lang="en-US" dirty="0">
                <a:effectLst>
                  <a:outerShdw blurRad="38100" dist="38100" dir="2700000" algn="tl">
                    <a:srgbClr val="000000">
                      <a:alpha val="43137"/>
                    </a:srgbClr>
                  </a:outerShdw>
                </a:effectLst>
              </a:rPr>
              <a:t>Spoke Characteristics</a:t>
            </a:r>
            <a:endParaRPr lang="en-US" dirty="0"/>
          </a:p>
        </p:txBody>
      </p:sp>
      <p:cxnSp>
        <p:nvCxnSpPr>
          <p:cNvPr id="9" name="Straight Connector 8"/>
          <p:cNvCxnSpPr/>
          <p:nvPr/>
        </p:nvCxnSpPr>
        <p:spPr>
          <a:xfrm>
            <a:off x="838200" y="3518171"/>
            <a:ext cx="105156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health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99" y="2347023"/>
            <a:ext cx="1601980" cy="16019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7029" y="4323386"/>
            <a:ext cx="2404321" cy="646331"/>
          </a:xfrm>
          <a:prstGeom prst="rect">
            <a:avLst/>
          </a:prstGeom>
          <a:noFill/>
        </p:spPr>
        <p:txBody>
          <a:bodyPr wrap="square" rtlCol="0">
            <a:spAutoFit/>
          </a:bodyPr>
          <a:lstStyle/>
          <a:p>
            <a:pPr algn="ctr"/>
            <a:r>
              <a:rPr lang="en-US" dirty="0"/>
              <a:t>95 </a:t>
            </a:r>
          </a:p>
          <a:p>
            <a:pPr algn="ctr"/>
            <a:r>
              <a:rPr lang="en-US" dirty="0"/>
              <a:t>health centers*</a:t>
            </a:r>
          </a:p>
        </p:txBody>
      </p:sp>
      <p:pic>
        <p:nvPicPr>
          <p:cNvPr id="1028" name="Picture 4" descr="Image result for house icon"/>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7177" y="2152005"/>
            <a:ext cx="1994619" cy="19946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72326" y="4323385"/>
            <a:ext cx="2404321" cy="923330"/>
          </a:xfrm>
          <a:prstGeom prst="rect">
            <a:avLst/>
          </a:prstGeom>
          <a:noFill/>
        </p:spPr>
        <p:txBody>
          <a:bodyPr wrap="square" rtlCol="0">
            <a:spAutoFit/>
          </a:bodyPr>
          <a:lstStyle/>
          <a:p>
            <a:pPr algn="ctr"/>
            <a:r>
              <a:rPr lang="en-US" dirty="0"/>
              <a:t>27 </a:t>
            </a:r>
          </a:p>
          <a:p>
            <a:pPr algn="ctr"/>
            <a:r>
              <a:rPr lang="en-US" dirty="0"/>
              <a:t>SUD treatment programs</a:t>
            </a:r>
          </a:p>
        </p:txBody>
      </p:sp>
      <p:pic>
        <p:nvPicPr>
          <p:cNvPr id="1032" name="Picture 8" descr="Image result for mental health icon"/>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08795" y="2347023"/>
            <a:ext cx="1345636" cy="16019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779453" y="4323385"/>
            <a:ext cx="2404321" cy="923330"/>
          </a:xfrm>
          <a:prstGeom prst="rect">
            <a:avLst/>
          </a:prstGeom>
          <a:noFill/>
        </p:spPr>
        <p:txBody>
          <a:bodyPr wrap="square" rtlCol="0">
            <a:spAutoFit/>
          </a:bodyPr>
          <a:lstStyle/>
          <a:p>
            <a:pPr algn="ctr"/>
            <a:r>
              <a:rPr lang="en-US" dirty="0"/>
              <a:t>9 </a:t>
            </a:r>
          </a:p>
          <a:p>
            <a:pPr algn="ctr"/>
            <a:r>
              <a:rPr lang="en-US" dirty="0"/>
              <a:t>behavioral </a:t>
            </a:r>
          </a:p>
          <a:p>
            <a:pPr algn="ctr"/>
            <a:r>
              <a:rPr lang="en-US" dirty="0"/>
              <a:t>health centers</a:t>
            </a:r>
          </a:p>
        </p:txBody>
      </p:sp>
      <p:pic>
        <p:nvPicPr>
          <p:cNvPr id="1036" name="Picture 12" descr="Image result for hospital icon"/>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277717" y="2450401"/>
            <a:ext cx="1499115" cy="14991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825114" y="4309135"/>
            <a:ext cx="2404321" cy="646331"/>
          </a:xfrm>
          <a:prstGeom prst="rect">
            <a:avLst/>
          </a:prstGeom>
          <a:noFill/>
        </p:spPr>
        <p:txBody>
          <a:bodyPr wrap="square" rtlCol="0">
            <a:spAutoFit/>
          </a:bodyPr>
          <a:lstStyle/>
          <a:p>
            <a:pPr algn="ctr"/>
            <a:r>
              <a:rPr lang="en-US" dirty="0"/>
              <a:t>10 </a:t>
            </a:r>
          </a:p>
          <a:p>
            <a:pPr algn="ctr"/>
            <a:r>
              <a:rPr lang="en-US" dirty="0"/>
              <a:t>hospitals</a:t>
            </a:r>
          </a:p>
        </p:txBody>
      </p:sp>
      <p:pic>
        <p:nvPicPr>
          <p:cNvPr id="1038" name="Picture 14" descr="Image result for internet icon"/>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00119" y="2188457"/>
            <a:ext cx="2023003" cy="20230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37029" y="6141629"/>
            <a:ext cx="7381353" cy="461665"/>
          </a:xfrm>
          <a:prstGeom prst="rect">
            <a:avLst/>
          </a:prstGeom>
          <a:noFill/>
        </p:spPr>
        <p:txBody>
          <a:bodyPr wrap="square" rtlCol="0">
            <a:spAutoFit/>
          </a:bodyPr>
          <a:lstStyle/>
          <a:p>
            <a:r>
              <a:rPr lang="en-US" sz="1200" dirty="0"/>
              <a:t>*65 health center Spoke locations are Federally Qualified Health Centers (FQHC); 5 are Indian Health Centers</a:t>
            </a:r>
          </a:p>
        </p:txBody>
      </p:sp>
      <p:sp>
        <p:nvSpPr>
          <p:cNvPr id="23" name="TextBox 22"/>
          <p:cNvSpPr txBox="1"/>
          <p:nvPr/>
        </p:nvSpPr>
        <p:spPr>
          <a:xfrm>
            <a:off x="9209460" y="4309135"/>
            <a:ext cx="2404321" cy="646331"/>
          </a:xfrm>
          <a:prstGeom prst="rect">
            <a:avLst/>
          </a:prstGeom>
          <a:noFill/>
        </p:spPr>
        <p:txBody>
          <a:bodyPr wrap="square" rtlCol="0">
            <a:spAutoFit/>
          </a:bodyPr>
          <a:lstStyle/>
          <a:p>
            <a:pPr algn="ctr"/>
            <a:r>
              <a:rPr lang="en-US" dirty="0"/>
              <a:t>3 </a:t>
            </a:r>
          </a:p>
          <a:p>
            <a:pPr algn="ctr"/>
            <a:r>
              <a:rPr lang="en-US" dirty="0"/>
              <a:t>telehealth programs</a:t>
            </a:r>
          </a:p>
        </p:txBody>
      </p:sp>
    </p:spTree>
    <p:extLst>
      <p:ext uri="{BB962C8B-B14F-4D97-AF65-F5344CB8AC3E}">
        <p14:creationId xmlns:p14="http://schemas.microsoft.com/office/powerpoint/2010/main" val="1102968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effectLst>
                  <a:outerShdw blurRad="38100" dist="38100" dir="2700000" algn="tl">
                    <a:srgbClr val="000000">
                      <a:alpha val="43137"/>
                    </a:srgbClr>
                  </a:outerShdw>
                </a:effectLst>
              </a:rPr>
              <a:t>Hub and Spoke Patient Totals to Date*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(Aug 2017 – July 2018)</a:t>
            </a:r>
          </a:p>
        </p:txBody>
      </p:sp>
      <p:graphicFrame>
        <p:nvGraphicFramePr>
          <p:cNvPr id="6" name="Content Placeholder 5"/>
          <p:cNvGraphicFramePr>
            <a:graphicFrameLocks noGrp="1"/>
          </p:cNvGraphicFramePr>
          <p:nvPr>
            <p:ph idx="1"/>
            <p:extLst/>
          </p:nvPr>
        </p:nvGraphicFramePr>
        <p:xfrm>
          <a:off x="838200" y="1825625"/>
          <a:ext cx="10515600" cy="435133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388725" y="2668394"/>
            <a:ext cx="1972972" cy="510778"/>
          </a:xfrm>
          <a:prstGeom prst="roundRect">
            <a:avLst/>
          </a:prstGeom>
          <a:solidFill>
            <a:srgbClr val="FFC000">
              <a:alpha val="72000"/>
            </a:srgbClr>
          </a:solidFill>
          <a:ln>
            <a:solidFill>
              <a:schemeClr val="accent2"/>
            </a:solidFill>
          </a:ln>
        </p:spPr>
        <p:txBody>
          <a:bodyPr wrap="square" rtlCol="0">
            <a:spAutoFit/>
          </a:bodyPr>
          <a:lstStyle/>
          <a:p>
            <a:pPr algn="ctr"/>
            <a:r>
              <a:rPr lang="en-US" sz="2400" dirty="0">
                <a:effectLst>
                  <a:outerShdw blurRad="38100" dist="38100" dir="2700000" algn="tl">
                    <a:srgbClr val="000000">
                      <a:alpha val="43137"/>
                    </a:srgbClr>
                  </a:outerShdw>
                </a:effectLst>
              </a:rPr>
              <a:t>N = 6,597</a:t>
            </a:r>
          </a:p>
        </p:txBody>
      </p:sp>
      <p:sp>
        <p:nvSpPr>
          <p:cNvPr id="9" name="TextBox 8"/>
          <p:cNvSpPr txBox="1"/>
          <p:nvPr/>
        </p:nvSpPr>
        <p:spPr>
          <a:xfrm>
            <a:off x="210206" y="6337737"/>
            <a:ext cx="5178519" cy="307777"/>
          </a:xfrm>
          <a:prstGeom prst="rect">
            <a:avLst/>
          </a:prstGeom>
          <a:noFill/>
        </p:spPr>
        <p:txBody>
          <a:bodyPr wrap="square" rtlCol="0">
            <a:spAutoFit/>
          </a:bodyPr>
          <a:lstStyle/>
          <a:p>
            <a:pPr algn="ctr"/>
            <a:r>
              <a:rPr lang="en-US" sz="1400" dirty="0"/>
              <a:t>*Total reported to date among 17 Hubs and 110 Spokes </a:t>
            </a:r>
          </a:p>
        </p:txBody>
      </p:sp>
    </p:spTree>
    <p:extLst>
      <p:ext uri="{BB962C8B-B14F-4D97-AF65-F5344CB8AC3E}">
        <p14:creationId xmlns:p14="http://schemas.microsoft.com/office/powerpoint/2010/main" val="1081445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effectLst>
                  <a:outerShdw blurRad="38100" dist="38100" dir="2700000" algn="tl">
                    <a:srgbClr val="000000">
                      <a:alpha val="43137"/>
                    </a:srgbClr>
                  </a:outerShdw>
                </a:effectLst>
              </a:rPr>
              <a:t>Actively Prescribing Waivered Spoke Providers</a:t>
            </a:r>
            <a:endParaRPr lang="en-US" sz="3200" dirty="0">
              <a:effectLst>
                <a:outerShdw blurRad="38100" dist="38100" dir="2700000" algn="tl">
                  <a:srgbClr val="000000">
                    <a:alpha val="43137"/>
                  </a:srgbClr>
                </a:outerShdw>
              </a:effectLst>
            </a:endParaRPr>
          </a:p>
        </p:txBody>
      </p:sp>
      <p:graphicFrame>
        <p:nvGraphicFramePr>
          <p:cNvPr id="6" name="Content Placeholder 5"/>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2018146" y="3867367"/>
            <a:ext cx="452582" cy="2678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60%</a:t>
            </a:r>
            <a:endParaRPr lang="en-US" sz="1200" dirty="0"/>
          </a:p>
        </p:txBody>
      </p:sp>
      <p:sp>
        <p:nvSpPr>
          <p:cNvPr id="8" name="TextBox 1"/>
          <p:cNvSpPr txBox="1"/>
          <p:nvPr/>
        </p:nvSpPr>
        <p:spPr>
          <a:xfrm>
            <a:off x="2835564" y="3804660"/>
            <a:ext cx="489527" cy="330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61%</a:t>
            </a:r>
            <a:endParaRPr lang="en-US" sz="1200" dirty="0"/>
          </a:p>
        </p:txBody>
      </p:sp>
      <p:sp>
        <p:nvSpPr>
          <p:cNvPr id="9" name="TextBox 1"/>
          <p:cNvSpPr txBox="1"/>
          <p:nvPr/>
        </p:nvSpPr>
        <p:spPr>
          <a:xfrm>
            <a:off x="3754582" y="3804659"/>
            <a:ext cx="489527" cy="330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60%</a:t>
            </a:r>
            <a:endParaRPr lang="en-US" sz="1200" dirty="0"/>
          </a:p>
        </p:txBody>
      </p:sp>
      <p:sp>
        <p:nvSpPr>
          <p:cNvPr id="10" name="TextBox 1"/>
          <p:cNvSpPr txBox="1"/>
          <p:nvPr/>
        </p:nvSpPr>
        <p:spPr>
          <a:xfrm>
            <a:off x="4641273" y="3804659"/>
            <a:ext cx="489527" cy="330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59%</a:t>
            </a:r>
            <a:endParaRPr lang="en-US" sz="1200" dirty="0"/>
          </a:p>
        </p:txBody>
      </p:sp>
      <p:sp>
        <p:nvSpPr>
          <p:cNvPr id="11" name="TextBox 1"/>
          <p:cNvSpPr txBox="1"/>
          <p:nvPr/>
        </p:nvSpPr>
        <p:spPr>
          <a:xfrm>
            <a:off x="5486400" y="3536806"/>
            <a:ext cx="489527" cy="330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67%</a:t>
            </a:r>
            <a:endParaRPr lang="en-US" sz="1200" dirty="0"/>
          </a:p>
        </p:txBody>
      </p:sp>
      <p:sp>
        <p:nvSpPr>
          <p:cNvPr id="12" name="TextBox 1"/>
          <p:cNvSpPr txBox="1"/>
          <p:nvPr/>
        </p:nvSpPr>
        <p:spPr>
          <a:xfrm>
            <a:off x="6331527" y="3639378"/>
            <a:ext cx="489527" cy="330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51%</a:t>
            </a:r>
            <a:endParaRPr lang="en-US" sz="1200" dirty="0"/>
          </a:p>
        </p:txBody>
      </p:sp>
      <p:sp>
        <p:nvSpPr>
          <p:cNvPr id="13" name="TextBox 1"/>
          <p:cNvSpPr txBox="1"/>
          <p:nvPr/>
        </p:nvSpPr>
        <p:spPr>
          <a:xfrm>
            <a:off x="7218218" y="3308817"/>
            <a:ext cx="489527" cy="330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61%</a:t>
            </a:r>
            <a:endParaRPr lang="en-US" sz="1200" dirty="0"/>
          </a:p>
        </p:txBody>
      </p:sp>
      <p:sp>
        <p:nvSpPr>
          <p:cNvPr id="14" name="TextBox 1"/>
          <p:cNvSpPr txBox="1"/>
          <p:nvPr/>
        </p:nvSpPr>
        <p:spPr>
          <a:xfrm>
            <a:off x="8104909" y="3205521"/>
            <a:ext cx="489527" cy="330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66%</a:t>
            </a:r>
            <a:endParaRPr lang="en-US" sz="1200" dirty="0"/>
          </a:p>
        </p:txBody>
      </p:sp>
      <p:sp>
        <p:nvSpPr>
          <p:cNvPr id="15" name="TextBox 1"/>
          <p:cNvSpPr txBox="1"/>
          <p:nvPr/>
        </p:nvSpPr>
        <p:spPr>
          <a:xfrm>
            <a:off x="8991600" y="3125064"/>
            <a:ext cx="489527" cy="330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69%</a:t>
            </a:r>
            <a:endParaRPr lang="en-US" sz="1200" dirty="0"/>
          </a:p>
        </p:txBody>
      </p:sp>
      <p:sp>
        <p:nvSpPr>
          <p:cNvPr id="16" name="TextBox 1"/>
          <p:cNvSpPr txBox="1"/>
          <p:nvPr/>
        </p:nvSpPr>
        <p:spPr>
          <a:xfrm>
            <a:off x="9836728" y="3143536"/>
            <a:ext cx="489527" cy="330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65%</a:t>
            </a:r>
            <a:endParaRPr lang="en-US" sz="1200" dirty="0"/>
          </a:p>
        </p:txBody>
      </p:sp>
      <p:sp>
        <p:nvSpPr>
          <p:cNvPr id="17" name="TextBox 1"/>
          <p:cNvSpPr txBox="1"/>
          <p:nvPr/>
        </p:nvSpPr>
        <p:spPr>
          <a:xfrm>
            <a:off x="10567556" y="3116078"/>
            <a:ext cx="489527" cy="330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60%</a:t>
            </a:r>
            <a:endParaRPr lang="en-US" sz="1200" dirty="0"/>
          </a:p>
        </p:txBody>
      </p:sp>
    </p:spTree>
    <p:extLst>
      <p:ext uri="{BB962C8B-B14F-4D97-AF65-F5344CB8AC3E}">
        <p14:creationId xmlns:p14="http://schemas.microsoft.com/office/powerpoint/2010/main" val="277512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Agenda</a:t>
            </a:r>
            <a:endParaRPr lang="en-US" sz="4400" b="1" dirty="0"/>
          </a:p>
        </p:txBody>
      </p:sp>
      <p:sp>
        <p:nvSpPr>
          <p:cNvPr id="3" name="Content Placeholder 2"/>
          <p:cNvSpPr>
            <a:spLocks noGrp="1"/>
          </p:cNvSpPr>
          <p:nvPr>
            <p:ph idx="1"/>
          </p:nvPr>
        </p:nvSpPr>
        <p:spPr>
          <a:xfrm>
            <a:off x="825233" y="2035626"/>
            <a:ext cx="10139158" cy="4517362"/>
          </a:xfrm>
        </p:spPr>
        <p:txBody>
          <a:bodyPr>
            <a:normAutofit/>
          </a:bodyPr>
          <a:lstStyle/>
          <a:p>
            <a:r>
              <a:rPr lang="en-US" sz="2800" dirty="0" smtClean="0"/>
              <a:t>Update on California’s Hub and Spoke MAT expansion project</a:t>
            </a:r>
          </a:p>
          <a:p>
            <a:r>
              <a:rPr lang="en-US" sz="2800" dirty="0" smtClean="0"/>
              <a:t>Provider and consumer perspectives on medication-assisted treatment</a:t>
            </a:r>
          </a:p>
          <a:p>
            <a:pPr lvl="1"/>
            <a:r>
              <a:rPr lang="en-US" sz="2400" dirty="0" smtClean="0"/>
              <a:t>Joe Sepulveda, </a:t>
            </a:r>
            <a:r>
              <a:rPr lang="en-US" sz="2400" dirty="0"/>
              <a:t>MD, </a:t>
            </a:r>
            <a:r>
              <a:rPr lang="en-US" sz="2400" dirty="0" smtClean="0"/>
              <a:t>Family Health Centers of San Diego</a:t>
            </a:r>
            <a:endParaRPr lang="en-US" sz="2400" dirty="0"/>
          </a:p>
          <a:p>
            <a:pPr lvl="1"/>
            <a:r>
              <a:rPr lang="en-US" sz="2400" dirty="0" smtClean="0"/>
              <a:t>Frances Southwick, </a:t>
            </a:r>
            <a:r>
              <a:rPr lang="en-US" sz="2400" dirty="0"/>
              <a:t>MD, </a:t>
            </a:r>
            <a:r>
              <a:rPr lang="en-US" sz="2400" dirty="0" err="1" smtClean="0"/>
              <a:t>CommuniCare</a:t>
            </a:r>
            <a:r>
              <a:rPr lang="en-US" sz="2400" dirty="0" smtClean="0"/>
              <a:t> </a:t>
            </a:r>
            <a:r>
              <a:rPr lang="en-US" sz="2400" dirty="0" smtClean="0"/>
              <a:t>Health Centers, Davis, CA</a:t>
            </a:r>
            <a:endParaRPr lang="en-US" sz="2400" dirty="0"/>
          </a:p>
          <a:p>
            <a:pPr lvl="1"/>
            <a:r>
              <a:rPr lang="en-US" sz="2400" dirty="0" smtClean="0"/>
              <a:t>Alex Novek, Consumer</a:t>
            </a:r>
          </a:p>
          <a:p>
            <a:r>
              <a:rPr lang="en-US" sz="2800" dirty="0" smtClean="0"/>
              <a:t>Questions and discussion</a:t>
            </a:r>
          </a:p>
        </p:txBody>
      </p:sp>
    </p:spTree>
    <p:extLst>
      <p:ext uri="{BB962C8B-B14F-4D97-AF65-F5344CB8AC3E}">
        <p14:creationId xmlns:p14="http://schemas.microsoft.com/office/powerpoint/2010/main" val="32226331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Waivered Spoke Providers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934049" y="2529301"/>
            <a:ext cx="3699753" cy="1776667"/>
          </a:xfrm>
        </p:spPr>
        <p:txBody>
          <a:bodyPr>
            <a:normAutofit/>
          </a:bodyPr>
          <a:lstStyle/>
          <a:p>
            <a:pPr marL="0" indent="0" algn="ctr">
              <a:buNone/>
            </a:pPr>
            <a:r>
              <a:rPr lang="en-US" sz="3500" dirty="0" smtClean="0">
                <a:solidFill>
                  <a:srgbClr val="0472C1"/>
                </a:solidFill>
              </a:rPr>
              <a:t>62% </a:t>
            </a:r>
            <a:r>
              <a:rPr lang="en-US" sz="4400" dirty="0" smtClean="0"/>
              <a:t/>
            </a:r>
            <a:br>
              <a:rPr lang="en-US" sz="4400" dirty="0" smtClean="0"/>
            </a:br>
            <a:r>
              <a:rPr lang="en-US" sz="2200" dirty="0" smtClean="0"/>
              <a:t>of waivered Spoke providers</a:t>
            </a:r>
            <a:br>
              <a:rPr lang="en-US" sz="2200" dirty="0" smtClean="0"/>
            </a:br>
            <a:r>
              <a:rPr lang="en-US" sz="2200" dirty="0" smtClean="0"/>
              <a:t>have 5 or fewer patients</a:t>
            </a:r>
            <a:endParaRPr lang="en-US" sz="2200" dirty="0"/>
          </a:p>
        </p:txBody>
      </p:sp>
      <p:grpSp>
        <p:nvGrpSpPr>
          <p:cNvPr id="7" name="Group 6"/>
          <p:cNvGrpSpPr/>
          <p:nvPr/>
        </p:nvGrpSpPr>
        <p:grpSpPr>
          <a:xfrm>
            <a:off x="1470498" y="1890392"/>
            <a:ext cx="4732508" cy="3054484"/>
            <a:chOff x="5544030" y="972767"/>
            <a:chExt cx="4732508" cy="3054484"/>
          </a:xfrm>
        </p:grpSpPr>
        <p:graphicFrame>
          <p:nvGraphicFramePr>
            <p:cNvPr id="12" name="Content Placeholder 5"/>
            <p:cNvGraphicFramePr>
              <a:graphicFrameLocks/>
            </p:cNvGraphicFramePr>
            <p:nvPr>
              <p:extLst/>
            </p:nvPr>
          </p:nvGraphicFramePr>
          <p:xfrm>
            <a:off x="6138153" y="972767"/>
            <a:ext cx="3511685" cy="3054484"/>
          </p:xfrm>
          <a:graphic>
            <a:graphicData uri="http://schemas.openxmlformats.org/drawingml/2006/chart">
              <c:chart xmlns:c="http://schemas.openxmlformats.org/drawingml/2006/chart" xmlns:r="http://schemas.openxmlformats.org/officeDocument/2006/relationships" r:id="rId3"/>
            </a:graphicData>
          </a:graphic>
        </p:graphicFrame>
        <p:pic>
          <p:nvPicPr>
            <p:cNvPr id="1042" name="Picture 18" descr="Image result for patients icon"/>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91551" y="1997565"/>
              <a:ext cx="1004888" cy="1004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953576" y="1690688"/>
              <a:ext cx="1322962" cy="369332"/>
            </a:xfrm>
            <a:prstGeom prst="rect">
              <a:avLst/>
            </a:prstGeom>
            <a:noFill/>
          </p:spPr>
          <p:txBody>
            <a:bodyPr wrap="square" rtlCol="0">
              <a:spAutoFit/>
            </a:bodyPr>
            <a:lstStyle/>
            <a:p>
              <a:r>
                <a:rPr lang="en-US" dirty="0" smtClean="0"/>
                <a:t>0 Patients</a:t>
              </a:r>
              <a:endParaRPr lang="en-US" dirty="0"/>
            </a:p>
          </p:txBody>
        </p:sp>
        <p:sp>
          <p:nvSpPr>
            <p:cNvPr id="16" name="TextBox 15"/>
            <p:cNvSpPr txBox="1"/>
            <p:nvPr/>
          </p:nvSpPr>
          <p:spPr>
            <a:xfrm>
              <a:off x="5544030" y="1944453"/>
              <a:ext cx="1322962" cy="369332"/>
            </a:xfrm>
            <a:prstGeom prst="rect">
              <a:avLst/>
            </a:prstGeom>
            <a:noFill/>
          </p:spPr>
          <p:txBody>
            <a:bodyPr wrap="square" rtlCol="0">
              <a:spAutoFit/>
            </a:bodyPr>
            <a:lstStyle/>
            <a:p>
              <a:r>
                <a:rPr lang="en-US" dirty="0" smtClean="0"/>
                <a:t>&gt;5 Patients</a:t>
              </a:r>
              <a:endParaRPr lang="en-US" dirty="0"/>
            </a:p>
          </p:txBody>
        </p:sp>
        <p:sp>
          <p:nvSpPr>
            <p:cNvPr id="17" name="TextBox 16"/>
            <p:cNvSpPr txBox="1"/>
            <p:nvPr/>
          </p:nvSpPr>
          <p:spPr>
            <a:xfrm>
              <a:off x="7630614" y="3657919"/>
              <a:ext cx="1322962" cy="369332"/>
            </a:xfrm>
            <a:prstGeom prst="rect">
              <a:avLst/>
            </a:prstGeom>
            <a:noFill/>
          </p:spPr>
          <p:txBody>
            <a:bodyPr wrap="square" rtlCol="0">
              <a:spAutoFit/>
            </a:bodyPr>
            <a:lstStyle/>
            <a:p>
              <a:r>
                <a:rPr lang="en-US" dirty="0" smtClean="0"/>
                <a:t>1-5 Patients</a:t>
              </a:r>
              <a:endParaRPr lang="en-US" dirty="0"/>
            </a:p>
          </p:txBody>
        </p:sp>
      </p:grpSp>
    </p:spTree>
    <p:extLst>
      <p:ext uri="{BB962C8B-B14F-4D97-AF65-F5344CB8AC3E}">
        <p14:creationId xmlns:p14="http://schemas.microsoft.com/office/powerpoint/2010/main" val="1815072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Waivered Spoke Providers</a:t>
            </a:r>
            <a:endParaRPr lang="en-US" dirty="0">
              <a:effectLst>
                <a:outerShdw blurRad="38100" dist="38100" dir="2700000" algn="tl">
                  <a:srgbClr val="000000">
                    <a:alpha val="43137"/>
                  </a:srgbClr>
                </a:outerShdw>
              </a:effectLst>
            </a:endParaRPr>
          </a:p>
        </p:txBody>
      </p:sp>
      <p:pic>
        <p:nvPicPr>
          <p:cNvPr id="9218" name="Picture 2" descr="Material Icon, Search Icon, Search, Symbol, Material"/>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20303"/>
          <a:stretch/>
        </p:blipFill>
        <p:spPr bwMode="auto">
          <a:xfrm>
            <a:off x="7737230" y="4643493"/>
            <a:ext cx="2987710" cy="19525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3920529"/>
            <a:ext cx="5547488" cy="1263084"/>
          </a:xfrm>
        </p:spPr>
        <p:txBody>
          <a:bodyPr>
            <a:normAutofit/>
          </a:bodyPr>
          <a:lstStyle/>
          <a:p>
            <a:pPr marL="0" indent="0" algn="ctr">
              <a:buNone/>
            </a:pPr>
            <a:r>
              <a:rPr lang="en-US" sz="2200" dirty="0" smtClean="0"/>
              <a:t>have not listed their names on the SAMHSA Physician and Treatment Locator website</a:t>
            </a:r>
          </a:p>
          <a:p>
            <a:pPr marL="0" indent="0">
              <a:buNone/>
            </a:pPr>
            <a:endParaRPr lang="en-US" dirty="0"/>
          </a:p>
          <a:p>
            <a:pPr marL="0" indent="0">
              <a:buNone/>
            </a:pPr>
            <a:endParaRPr lang="en-US" dirty="0" smtClean="0"/>
          </a:p>
          <a:p>
            <a:pPr marL="0" indent="0">
              <a:buNone/>
            </a:pPr>
            <a:endParaRPr lang="en-US" dirty="0"/>
          </a:p>
        </p:txBody>
      </p:sp>
      <p:sp>
        <p:nvSpPr>
          <p:cNvPr id="6" name="TextBox 5"/>
          <p:cNvSpPr txBox="1"/>
          <p:nvPr/>
        </p:nvSpPr>
        <p:spPr>
          <a:xfrm>
            <a:off x="2728219" y="2006759"/>
            <a:ext cx="1880497" cy="630942"/>
          </a:xfrm>
          <a:prstGeom prst="rect">
            <a:avLst/>
          </a:prstGeom>
          <a:noFill/>
        </p:spPr>
        <p:txBody>
          <a:bodyPr wrap="square" rtlCol="0">
            <a:spAutoFit/>
          </a:bodyPr>
          <a:lstStyle/>
          <a:p>
            <a:pPr algn="ctr"/>
            <a:r>
              <a:rPr lang="en-US" sz="3500" dirty="0" smtClean="0">
                <a:solidFill>
                  <a:srgbClr val="0472C1"/>
                </a:solidFill>
              </a:rPr>
              <a:t>39%</a:t>
            </a:r>
            <a:endParaRPr lang="en-US" sz="3500" dirty="0">
              <a:solidFill>
                <a:srgbClr val="0472C1"/>
              </a:solidFill>
            </a:endParaRPr>
          </a:p>
        </p:txBody>
      </p:sp>
      <p:pic>
        <p:nvPicPr>
          <p:cNvPr id="9222" name="Picture 6" descr="Image result for doctor ic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8540" y="2660121"/>
            <a:ext cx="1113677" cy="12561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doctor ic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8907" y="2660121"/>
            <a:ext cx="1113677" cy="12561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doctor ic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9274" y="2664343"/>
            <a:ext cx="1113677" cy="12561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doctor ic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8903" y="2660121"/>
            <a:ext cx="1113677" cy="12561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doctor ic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1671" y="2664343"/>
            <a:ext cx="1113677" cy="12561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480484" y="1754675"/>
            <a:ext cx="1880497" cy="630942"/>
          </a:xfrm>
          <a:prstGeom prst="rect">
            <a:avLst/>
          </a:prstGeom>
          <a:noFill/>
        </p:spPr>
        <p:txBody>
          <a:bodyPr wrap="square" rtlCol="0">
            <a:spAutoFit/>
          </a:bodyPr>
          <a:lstStyle/>
          <a:p>
            <a:pPr algn="ctr"/>
            <a:r>
              <a:rPr lang="en-US" sz="3500" dirty="0" smtClean="0">
                <a:solidFill>
                  <a:srgbClr val="0472C1"/>
                </a:solidFill>
              </a:rPr>
              <a:t>14</a:t>
            </a:r>
            <a:endParaRPr lang="en-US" sz="3500" dirty="0">
              <a:solidFill>
                <a:srgbClr val="0472C1"/>
              </a:solidFill>
            </a:endParaRPr>
          </a:p>
        </p:txBody>
      </p:sp>
      <p:sp>
        <p:nvSpPr>
          <p:cNvPr id="19" name="TextBox 18"/>
          <p:cNvSpPr txBox="1"/>
          <p:nvPr/>
        </p:nvSpPr>
        <p:spPr>
          <a:xfrm>
            <a:off x="8480483" y="3258296"/>
            <a:ext cx="1880497" cy="630942"/>
          </a:xfrm>
          <a:prstGeom prst="rect">
            <a:avLst/>
          </a:prstGeom>
          <a:noFill/>
        </p:spPr>
        <p:txBody>
          <a:bodyPr wrap="square" rtlCol="0">
            <a:spAutoFit/>
          </a:bodyPr>
          <a:lstStyle/>
          <a:p>
            <a:pPr algn="ctr"/>
            <a:r>
              <a:rPr lang="en-US" sz="3500" dirty="0" smtClean="0">
                <a:solidFill>
                  <a:srgbClr val="0472C1"/>
                </a:solidFill>
              </a:rPr>
              <a:t>5.5</a:t>
            </a:r>
          </a:p>
        </p:txBody>
      </p:sp>
      <p:sp>
        <p:nvSpPr>
          <p:cNvPr id="16" name="TextBox 15"/>
          <p:cNvSpPr txBox="1"/>
          <p:nvPr/>
        </p:nvSpPr>
        <p:spPr>
          <a:xfrm rot="10800000" flipV="1">
            <a:off x="7576861" y="2276043"/>
            <a:ext cx="3687745" cy="646331"/>
          </a:xfrm>
          <a:prstGeom prst="rect">
            <a:avLst/>
          </a:prstGeom>
          <a:noFill/>
        </p:spPr>
        <p:txBody>
          <a:bodyPr wrap="square" rtlCol="0">
            <a:spAutoFit/>
          </a:bodyPr>
          <a:lstStyle/>
          <a:p>
            <a:pPr algn="ctr"/>
            <a:r>
              <a:rPr lang="en-US" dirty="0" smtClean="0"/>
              <a:t>average number of patients for H&amp;SS providers who list themselves </a:t>
            </a:r>
            <a:endParaRPr lang="en-US" dirty="0"/>
          </a:p>
        </p:txBody>
      </p:sp>
      <p:sp>
        <p:nvSpPr>
          <p:cNvPr id="21" name="TextBox 20"/>
          <p:cNvSpPr txBox="1"/>
          <p:nvPr/>
        </p:nvSpPr>
        <p:spPr>
          <a:xfrm rot="10800000" flipV="1">
            <a:off x="7576861" y="3736343"/>
            <a:ext cx="3687745" cy="646331"/>
          </a:xfrm>
          <a:prstGeom prst="rect">
            <a:avLst/>
          </a:prstGeom>
          <a:noFill/>
        </p:spPr>
        <p:txBody>
          <a:bodyPr wrap="square" rtlCol="0">
            <a:spAutoFit/>
          </a:bodyPr>
          <a:lstStyle/>
          <a:p>
            <a:pPr algn="ctr"/>
            <a:r>
              <a:rPr lang="en-US" dirty="0" smtClean="0"/>
              <a:t>average number of patients for H&amp;SS providers who don’t</a:t>
            </a:r>
            <a:endParaRPr lang="en-US" dirty="0"/>
          </a:p>
        </p:txBody>
      </p:sp>
      <p:sp>
        <p:nvSpPr>
          <p:cNvPr id="17" name="TextBox 16"/>
          <p:cNvSpPr txBox="1"/>
          <p:nvPr/>
        </p:nvSpPr>
        <p:spPr>
          <a:xfrm>
            <a:off x="8824008" y="6467245"/>
            <a:ext cx="1488332" cy="276999"/>
          </a:xfrm>
          <a:prstGeom prst="rect">
            <a:avLst/>
          </a:prstGeom>
          <a:noFill/>
        </p:spPr>
        <p:txBody>
          <a:bodyPr wrap="square" rtlCol="0">
            <a:spAutoFit/>
          </a:bodyPr>
          <a:lstStyle/>
          <a:p>
            <a:pPr algn="ctr"/>
            <a:r>
              <a:rPr lang="en-US" sz="1200" dirty="0"/>
              <a:t>(</a:t>
            </a:r>
            <a:r>
              <a:rPr lang="en-US" sz="1200" i="1" dirty="0"/>
              <a:t>p</a:t>
            </a:r>
            <a:r>
              <a:rPr lang="en-US" sz="1200" dirty="0"/>
              <a:t> &lt; .005)</a:t>
            </a:r>
          </a:p>
        </p:txBody>
      </p:sp>
    </p:spTree>
    <p:extLst>
      <p:ext uri="{BB962C8B-B14F-4D97-AF65-F5344CB8AC3E}">
        <p14:creationId xmlns:p14="http://schemas.microsoft.com/office/powerpoint/2010/main" val="194521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4"/>
                                        </p:tgtEl>
                                        <p:attrNameLst>
                                          <p:attrName>style.opacity</p:attrName>
                                        </p:attrNameLst>
                                      </p:cBhvr>
                                      <p:to>
                                        <p:strVal val="0.5"/>
                                      </p:to>
                                    </p:set>
                                    <p:animEffect filter="image" prLst="opacity: 0.5">
                                      <p:cBhvr rctx="IE">
                                        <p:cTn id="7" dur="indefinite"/>
                                        <p:tgtEl>
                                          <p:spTgt spid="14"/>
                                        </p:tgtEl>
                                      </p:cBhvr>
                                    </p:animEffect>
                                  </p:childTnLst>
                                </p:cTn>
                              </p:par>
                              <p:par>
                                <p:cTn id="8" presetID="9" presetClass="emph" presetSubtype="0" nodeType="withEffect">
                                  <p:stCondLst>
                                    <p:cond delay="0"/>
                                  </p:stCondLst>
                                  <p:childTnLst>
                                    <p:set>
                                      <p:cBhvr rctx="PPT">
                                        <p:cTn id="9" dur="indefinite"/>
                                        <p:tgtEl>
                                          <p:spTgt spid="15"/>
                                        </p:tgtEl>
                                        <p:attrNameLst>
                                          <p:attrName>style.opacity</p:attrName>
                                        </p:attrNameLst>
                                      </p:cBhvr>
                                      <p:to>
                                        <p:strVal val="0.5"/>
                                      </p:to>
                                    </p:set>
                                    <p:animEffect filter="image" prLst="opacity: 0.5">
                                      <p:cBhvr rctx="IE">
                                        <p:cTn id="10"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none" dirty="0" smtClean="0"/>
              <a:t>Provider Attitudes</a:t>
            </a:r>
            <a:endParaRPr lang="en-US" cap="none"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3594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healthcare icons"/>
          <p:cNvPicPr>
            <a:picLocks noChangeAspect="1" noChangeArrowheads="1"/>
          </p:cNvPicPr>
          <p:nvPr/>
        </p:nvPicPr>
        <p:blipFill rotWithShape="1">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l="1808" t="10660" r="5480"/>
          <a:stretch/>
        </p:blipFill>
        <p:spPr bwMode="auto">
          <a:xfrm>
            <a:off x="1689315" y="2262754"/>
            <a:ext cx="8477575" cy="459524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728421" y="1387699"/>
            <a:ext cx="10606499" cy="539444"/>
          </a:xfrm>
        </p:spPr>
        <p:txBody>
          <a:bodyPr>
            <a:normAutofit/>
          </a:bodyPr>
          <a:lstStyle/>
          <a:p>
            <a:pPr marL="0" indent="0">
              <a:buNone/>
            </a:pPr>
            <a:r>
              <a:rPr lang="en-US" sz="2400" dirty="0">
                <a:effectLst>
                  <a:outerShdw blurRad="38100" dist="38100" dir="2700000" algn="tl">
                    <a:srgbClr val="000000">
                      <a:alpha val="43137"/>
                    </a:srgbClr>
                  </a:outerShdw>
                </a:effectLst>
              </a:rPr>
              <a:t>were less likely than those who had prescribed to agree that:</a:t>
            </a:r>
          </a:p>
          <a:p>
            <a:pPr marL="0" indent="0">
              <a:buNone/>
            </a:pPr>
            <a:endParaRPr lang="en-US" sz="2400" dirty="0">
              <a:effectLst>
                <a:outerShdw blurRad="38100" dist="38100" dir="2700000" algn="tl">
                  <a:srgbClr val="000000">
                    <a:alpha val="43137"/>
                  </a:srgbClr>
                </a:outerShdw>
              </a:effectLst>
            </a:endParaRPr>
          </a:p>
          <a:p>
            <a:pPr marL="0" indent="0">
              <a:buNone/>
            </a:pPr>
            <a:endParaRPr lang="en-US" sz="2400" dirty="0">
              <a:effectLst>
                <a:outerShdw blurRad="38100" dist="38100" dir="2700000" algn="tl">
                  <a:srgbClr val="000000">
                    <a:alpha val="43137"/>
                  </a:srgbClr>
                </a:outerShdw>
              </a:effectLst>
            </a:endParaRPr>
          </a:p>
          <a:p>
            <a:pPr marL="0" indent="0">
              <a:buNone/>
            </a:pPr>
            <a:endParaRPr lang="en-US" sz="2400" dirty="0">
              <a:effectLst>
                <a:outerShdw blurRad="38100" dist="38100" dir="2700000" algn="tl">
                  <a:srgbClr val="000000">
                    <a:alpha val="43137"/>
                  </a:srgbClr>
                </a:outerShdw>
              </a:effectLst>
            </a:endParaRPr>
          </a:p>
        </p:txBody>
      </p:sp>
      <p:sp>
        <p:nvSpPr>
          <p:cNvPr id="2" name="Title 1"/>
          <p:cNvSpPr>
            <a:spLocks noGrp="1"/>
          </p:cNvSpPr>
          <p:nvPr>
            <p:ph type="title"/>
          </p:nvPr>
        </p:nvSpPr>
        <p:spPr>
          <a:xfrm>
            <a:off x="407544" y="389307"/>
            <a:ext cx="10515600" cy="1325563"/>
          </a:xfrm>
        </p:spPr>
        <p:txBody>
          <a:bodyPr>
            <a:normAutofit/>
          </a:bodyPr>
          <a:lstStyle/>
          <a:p>
            <a:r>
              <a:rPr lang="en-US" dirty="0" smtClean="0">
                <a:effectLst>
                  <a:outerShdw blurRad="38100" dist="38100" dir="2700000" algn="tl">
                    <a:srgbClr val="000000">
                      <a:alpha val="43137"/>
                    </a:srgbClr>
                  </a:outerShdw>
                </a:effectLst>
              </a:rPr>
              <a:t>Non-prescribing waivered providers</a:t>
            </a:r>
            <a:endParaRPr lang="en-US" dirty="0">
              <a:effectLst>
                <a:outerShdw blurRad="38100" dist="38100" dir="2700000" algn="tl">
                  <a:srgbClr val="000000">
                    <a:alpha val="43137"/>
                  </a:srgbClr>
                </a:outerShdw>
              </a:effectLst>
            </a:endParaRPr>
          </a:p>
        </p:txBody>
      </p:sp>
      <p:sp>
        <p:nvSpPr>
          <p:cNvPr id="4" name="TextBox 3"/>
          <p:cNvSpPr txBox="1"/>
          <p:nvPr/>
        </p:nvSpPr>
        <p:spPr>
          <a:xfrm>
            <a:off x="728423" y="2176008"/>
            <a:ext cx="9438467" cy="1077218"/>
          </a:xfrm>
          <a:prstGeom prst="rect">
            <a:avLst/>
          </a:prstGeom>
          <a:noFill/>
        </p:spPr>
        <p:txBody>
          <a:bodyPr wrap="square" rtlCol="0">
            <a:spAutoFit/>
          </a:bodyPr>
          <a:lstStyle/>
          <a:p>
            <a:r>
              <a:rPr lang="en-US" sz="3200" i="1" dirty="0"/>
              <a:t>I feel </a:t>
            </a:r>
            <a:r>
              <a:rPr lang="en-US" sz="3200" i="1" u="sng" dirty="0"/>
              <a:t>confident</a:t>
            </a:r>
            <a:r>
              <a:rPr lang="en-US" sz="3200" i="1" dirty="0"/>
              <a:t> prescribing buprenorphine </a:t>
            </a:r>
            <a:endParaRPr lang="en-US" sz="3200" i="1" dirty="0" smtClean="0"/>
          </a:p>
          <a:p>
            <a:r>
              <a:rPr lang="en-US" sz="3200" i="1" dirty="0" smtClean="0"/>
              <a:t>(</a:t>
            </a:r>
            <a:r>
              <a:rPr lang="en-US" sz="3200" dirty="0"/>
              <a:t>p</a:t>
            </a:r>
            <a:r>
              <a:rPr lang="en-US" sz="3200" i="1" dirty="0"/>
              <a:t> &lt; .005).</a:t>
            </a:r>
          </a:p>
        </p:txBody>
      </p:sp>
      <p:sp>
        <p:nvSpPr>
          <p:cNvPr id="6" name="TextBox 5"/>
          <p:cNvSpPr txBox="1"/>
          <p:nvPr/>
        </p:nvSpPr>
        <p:spPr>
          <a:xfrm>
            <a:off x="728421" y="3456258"/>
            <a:ext cx="9608813" cy="1077218"/>
          </a:xfrm>
          <a:prstGeom prst="rect">
            <a:avLst/>
          </a:prstGeom>
          <a:noFill/>
        </p:spPr>
        <p:txBody>
          <a:bodyPr wrap="square" rtlCol="0">
            <a:spAutoFit/>
          </a:bodyPr>
          <a:lstStyle/>
          <a:p>
            <a:r>
              <a:rPr lang="en-US" sz="3200" i="1" dirty="0"/>
              <a:t>I have the </a:t>
            </a:r>
            <a:r>
              <a:rPr lang="en-US" sz="3200" i="1" u="sng" dirty="0"/>
              <a:t>mentorship</a:t>
            </a:r>
            <a:r>
              <a:rPr lang="en-US" sz="3200" i="1" dirty="0"/>
              <a:t> I need to effectively treat patients with opioid use disorders (</a:t>
            </a:r>
            <a:r>
              <a:rPr lang="en-US" sz="3200" dirty="0"/>
              <a:t>p</a:t>
            </a:r>
            <a:r>
              <a:rPr lang="en-US" sz="3200" i="1" dirty="0"/>
              <a:t> &lt; .01).</a:t>
            </a:r>
          </a:p>
        </p:txBody>
      </p:sp>
    </p:spTree>
    <p:extLst>
      <p:ext uri="{BB962C8B-B14F-4D97-AF65-F5344CB8AC3E}">
        <p14:creationId xmlns:p14="http://schemas.microsoft.com/office/powerpoint/2010/main" val="315847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303" y="450163"/>
            <a:ext cx="10515600" cy="1233495"/>
          </a:xfrm>
        </p:spPr>
        <p:txBody>
          <a:bodyPr>
            <a:normAutofit/>
          </a:bodyPr>
          <a:lstStyle/>
          <a:p>
            <a:r>
              <a:rPr lang="en-US" dirty="0" smtClean="0">
                <a:effectLst>
                  <a:outerShdw blurRad="38100" dist="38100" dir="2700000" algn="tl">
                    <a:srgbClr val="000000">
                      <a:alpha val="43137"/>
                    </a:srgbClr>
                  </a:outerShdw>
                </a:effectLst>
              </a:rPr>
              <a:t>Waivered providers in primary care</a:t>
            </a:r>
            <a:endParaRPr lang="en-US" dirty="0">
              <a:effectLst>
                <a:outerShdw blurRad="38100" dist="38100" dir="2700000" algn="tl">
                  <a:srgbClr val="000000">
                    <a:alpha val="43137"/>
                  </a:srgbClr>
                </a:outerShdw>
              </a:effectLst>
            </a:endParaRPr>
          </a:p>
        </p:txBody>
      </p:sp>
      <p:pic>
        <p:nvPicPr>
          <p:cNvPr id="12290" name="Picture 2" descr="Image result for healthcare icons"/>
          <p:cNvPicPr>
            <a:picLocks noChangeAspect="1" noChangeArrowheads="1"/>
          </p:cNvPicPr>
          <p:nvPr/>
        </p:nvPicPr>
        <p:blipFill rotWithShape="1">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l="1808" t="10660" r="5480"/>
          <a:stretch/>
        </p:blipFill>
        <p:spPr bwMode="auto">
          <a:xfrm>
            <a:off x="1689315" y="2262754"/>
            <a:ext cx="8477575" cy="45952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48359" y="1748889"/>
            <a:ext cx="3566124" cy="2846933"/>
          </a:xfrm>
          <a:prstGeom prst="rect">
            <a:avLst/>
          </a:prstGeom>
        </p:spPr>
        <p:txBody>
          <a:bodyPr wrap="square">
            <a:spAutoFit/>
          </a:bodyPr>
          <a:lstStyle/>
          <a:p>
            <a:pPr algn="ctr"/>
            <a:r>
              <a:rPr lang="en-US" sz="3500" dirty="0">
                <a:solidFill>
                  <a:schemeClr val="accent1"/>
                </a:solidFill>
                <a:ea typeface="Calibri" panose="020F0502020204030204" pitchFamily="34" charset="0"/>
              </a:rPr>
              <a:t>35% </a:t>
            </a:r>
          </a:p>
          <a:p>
            <a:pPr algn="ctr"/>
            <a:r>
              <a:rPr lang="en-US" sz="2400" dirty="0">
                <a:ea typeface="Calibri" panose="020F0502020204030204" pitchFamily="34" charset="0"/>
              </a:rPr>
              <a:t>agreed/strongly agreed that </a:t>
            </a:r>
            <a:r>
              <a:rPr lang="en-US" sz="2400" i="1" dirty="0">
                <a:ea typeface="Calibri" panose="020F0502020204030204" pitchFamily="34" charset="0"/>
              </a:rPr>
              <a:t>treating patients with OUD in primary care settings could </a:t>
            </a:r>
            <a:r>
              <a:rPr lang="en-US" sz="2400" i="1" u="sng" dirty="0">
                <a:ea typeface="Calibri" panose="020F0502020204030204" pitchFamily="34" charset="0"/>
              </a:rPr>
              <a:t>negatively impact the workload of clinic staff</a:t>
            </a:r>
            <a:endParaRPr lang="en-US" sz="2400" i="1" u="sng" dirty="0"/>
          </a:p>
        </p:txBody>
      </p:sp>
      <p:sp>
        <p:nvSpPr>
          <p:cNvPr id="8" name="Rectangle 7"/>
          <p:cNvSpPr/>
          <p:nvPr/>
        </p:nvSpPr>
        <p:spPr>
          <a:xfrm>
            <a:off x="6600766" y="1748889"/>
            <a:ext cx="3566124" cy="2846933"/>
          </a:xfrm>
          <a:prstGeom prst="rect">
            <a:avLst/>
          </a:prstGeom>
        </p:spPr>
        <p:txBody>
          <a:bodyPr wrap="square">
            <a:spAutoFit/>
          </a:bodyPr>
          <a:lstStyle/>
          <a:p>
            <a:pPr algn="ctr"/>
            <a:r>
              <a:rPr lang="en-US" sz="3500" dirty="0">
                <a:solidFill>
                  <a:schemeClr val="accent1"/>
                </a:solidFill>
                <a:ea typeface="Calibri" panose="020F0502020204030204" pitchFamily="34" charset="0"/>
              </a:rPr>
              <a:t>19% </a:t>
            </a:r>
          </a:p>
          <a:p>
            <a:pPr algn="ctr"/>
            <a:r>
              <a:rPr lang="en-US" sz="2400" dirty="0">
                <a:ea typeface="Calibri" panose="020F0502020204030204" pitchFamily="34" charset="0"/>
              </a:rPr>
              <a:t>agreed/strongly agreed that </a:t>
            </a:r>
            <a:r>
              <a:rPr lang="en-US" sz="2400" i="1" dirty="0">
                <a:ea typeface="Calibri" panose="020F0502020204030204" pitchFamily="34" charset="0"/>
              </a:rPr>
              <a:t>treating patients with OUD in primary care settings might </a:t>
            </a:r>
            <a:r>
              <a:rPr lang="en-US" sz="2400" i="1" u="sng" dirty="0">
                <a:ea typeface="Calibri" panose="020F0502020204030204" pitchFamily="34" charset="0"/>
              </a:rPr>
              <a:t>drive away other primary care patients</a:t>
            </a:r>
            <a:endParaRPr lang="en-US" sz="2400" i="1" u="sng" dirty="0"/>
          </a:p>
        </p:txBody>
      </p:sp>
    </p:spTree>
    <p:extLst>
      <p:ext uri="{BB962C8B-B14F-4D97-AF65-F5344CB8AC3E}">
        <p14:creationId xmlns:p14="http://schemas.microsoft.com/office/powerpoint/2010/main" val="931651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a:t>
            </a:r>
            <a:r>
              <a:rPr lang="en-US" dirty="0"/>
              <a:t>and Attitudes</a:t>
            </a:r>
          </a:p>
        </p:txBody>
      </p:sp>
      <p:pic>
        <p:nvPicPr>
          <p:cNvPr id="8" name="Picture 7">
            <a:extLst>
              <a:ext uri="{FF2B5EF4-FFF2-40B4-BE49-F238E27FC236}">
                <a16:creationId xmlns:a16="http://schemas.microsoft.com/office/drawing/2014/main" id="{959A8FD1-8446-4CF5-8ED8-7A6FD3522CE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905512" y="4357022"/>
            <a:ext cx="2481583" cy="2481583"/>
          </a:xfrm>
          <a:prstGeom prst="rect">
            <a:avLst/>
          </a:prstGeom>
        </p:spPr>
      </p:pic>
      <p:sp>
        <p:nvSpPr>
          <p:cNvPr id="10" name="Rectangle 9">
            <a:extLst>
              <a:ext uri="{FF2B5EF4-FFF2-40B4-BE49-F238E27FC236}">
                <a16:creationId xmlns:a16="http://schemas.microsoft.com/office/drawing/2014/main" id="{E08F22FD-81DD-4BB1-BE39-515535CC428F}"/>
              </a:ext>
            </a:extLst>
          </p:cNvPr>
          <p:cNvSpPr/>
          <p:nvPr/>
        </p:nvSpPr>
        <p:spPr>
          <a:xfrm>
            <a:off x="8176148" y="1518513"/>
            <a:ext cx="2206801" cy="1200329"/>
          </a:xfrm>
          <a:prstGeom prst="rect">
            <a:avLst/>
          </a:prstGeom>
        </p:spPr>
        <p:txBody>
          <a:bodyPr wrap="square">
            <a:spAutoFit/>
          </a:bodyPr>
          <a:lstStyle/>
          <a:p>
            <a:r>
              <a:rPr lang="en-US" b="1" dirty="0" smtClean="0"/>
              <a:t>Waivered prescribers disagree/strongly disagree that</a:t>
            </a:r>
            <a:endParaRPr lang="en-US" b="1" dirty="0">
              <a:solidFill>
                <a:schemeClr val="accent1">
                  <a:lumMod val="75000"/>
                </a:schemeClr>
              </a:solidFill>
            </a:endParaRPr>
          </a:p>
        </p:txBody>
      </p:sp>
      <p:sp>
        <p:nvSpPr>
          <p:cNvPr id="11" name="Rectangle 10">
            <a:extLst>
              <a:ext uri="{FF2B5EF4-FFF2-40B4-BE49-F238E27FC236}">
                <a16:creationId xmlns:a16="http://schemas.microsoft.com/office/drawing/2014/main" id="{B97CBA1F-CDB2-4BF1-9714-B7F183F47557}"/>
              </a:ext>
            </a:extLst>
          </p:cNvPr>
          <p:cNvSpPr/>
          <p:nvPr/>
        </p:nvSpPr>
        <p:spPr>
          <a:xfrm>
            <a:off x="2379603" y="1944032"/>
            <a:ext cx="2938315" cy="646331"/>
          </a:xfrm>
          <a:prstGeom prst="rect">
            <a:avLst/>
          </a:prstGeom>
        </p:spPr>
        <p:txBody>
          <a:bodyPr wrap="square">
            <a:spAutoFit/>
          </a:bodyPr>
          <a:lstStyle/>
          <a:p>
            <a:r>
              <a:rPr lang="en-US" b="1" dirty="0" smtClean="0"/>
              <a:t>MAT Team members agree/strongly agree that</a:t>
            </a:r>
            <a:endParaRPr lang="en-US" i="1" dirty="0">
              <a:solidFill>
                <a:schemeClr val="accent1">
                  <a:lumMod val="75000"/>
                </a:schemeClr>
              </a:solidFill>
            </a:endParaRPr>
          </a:p>
        </p:txBody>
      </p:sp>
      <p:sp>
        <p:nvSpPr>
          <p:cNvPr id="13" name="Thought Bubble: Cloud 12">
            <a:extLst>
              <a:ext uri="{FF2B5EF4-FFF2-40B4-BE49-F238E27FC236}">
                <a16:creationId xmlns:a16="http://schemas.microsoft.com/office/drawing/2014/main" id="{B091C7F2-14E1-4246-B155-A0A1131F9073}"/>
              </a:ext>
            </a:extLst>
          </p:cNvPr>
          <p:cNvSpPr/>
          <p:nvPr/>
        </p:nvSpPr>
        <p:spPr>
          <a:xfrm>
            <a:off x="5322462" y="2719270"/>
            <a:ext cx="4606242" cy="2268780"/>
          </a:xfrm>
          <a:prstGeom prst="cloudCallout">
            <a:avLst>
              <a:gd name="adj1" fmla="val -25496"/>
              <a:gd name="adj2" fmla="val 92933"/>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solidFill>
                  <a:schemeClr val="accent1">
                    <a:lumMod val="50000"/>
                  </a:schemeClr>
                </a:solidFill>
              </a:rPr>
              <a:t>I feel equally comfortable working with patients with OUD as I do working with other patient groups</a:t>
            </a:r>
            <a:r>
              <a:rPr lang="en-US" dirty="0" smtClean="0">
                <a:solidFill>
                  <a:schemeClr val="accent1">
                    <a:lumMod val="50000"/>
                  </a:schemeClr>
                </a:solidFill>
              </a:rPr>
              <a:t>.</a:t>
            </a:r>
            <a:endParaRPr lang="en-US" dirty="0">
              <a:solidFill>
                <a:schemeClr val="accent1">
                  <a:lumMod val="50000"/>
                </a:schemeClr>
              </a:solidFill>
            </a:endParaRPr>
          </a:p>
        </p:txBody>
      </p:sp>
      <p:sp>
        <p:nvSpPr>
          <p:cNvPr id="14" name="Thought Bubble: Cloud 13">
            <a:extLst>
              <a:ext uri="{FF2B5EF4-FFF2-40B4-BE49-F238E27FC236}">
                <a16:creationId xmlns:a16="http://schemas.microsoft.com/office/drawing/2014/main" id="{E130CBF9-8449-40BB-9332-C093CDB87CEF}"/>
              </a:ext>
            </a:extLst>
          </p:cNvPr>
          <p:cNvSpPr/>
          <p:nvPr/>
        </p:nvSpPr>
        <p:spPr>
          <a:xfrm flipH="1">
            <a:off x="492523" y="2968006"/>
            <a:ext cx="3947023" cy="1917744"/>
          </a:xfrm>
          <a:prstGeom prst="cloudCallout">
            <a:avLst>
              <a:gd name="adj1" fmla="val -33126"/>
              <a:gd name="adj2" fmla="val 85854"/>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solidFill>
                  <a:schemeClr val="accent1">
                    <a:lumMod val="50000"/>
                  </a:schemeClr>
                </a:solidFill>
              </a:rPr>
              <a:t>Methadone is just substituting one addiction for another.</a:t>
            </a:r>
          </a:p>
          <a:p>
            <a:pPr algn="ctr"/>
            <a:r>
              <a:rPr lang="en-US" i="1" dirty="0">
                <a:solidFill>
                  <a:schemeClr val="accent1">
                    <a:lumMod val="50000"/>
                  </a:schemeClr>
                </a:solidFill>
              </a:rPr>
              <a:t> </a:t>
            </a:r>
            <a:endParaRPr lang="en-US" dirty="0">
              <a:solidFill>
                <a:schemeClr val="accent1">
                  <a:lumMod val="50000"/>
                </a:schemeClr>
              </a:solidFill>
            </a:endParaRPr>
          </a:p>
        </p:txBody>
      </p:sp>
      <p:sp>
        <p:nvSpPr>
          <p:cNvPr id="15" name="Rectangle 14">
            <a:extLst>
              <a:ext uri="{FF2B5EF4-FFF2-40B4-BE49-F238E27FC236}">
                <a16:creationId xmlns:a16="http://schemas.microsoft.com/office/drawing/2014/main" id="{7C9AA1D5-13EE-42BF-9E45-E12E70BF7A4B}"/>
              </a:ext>
            </a:extLst>
          </p:cNvPr>
          <p:cNvSpPr/>
          <p:nvPr/>
        </p:nvSpPr>
        <p:spPr>
          <a:xfrm>
            <a:off x="6096000" y="6609008"/>
            <a:ext cx="2935419" cy="253916"/>
          </a:xfrm>
          <a:prstGeom prst="rect">
            <a:avLst/>
          </a:prstGeom>
        </p:spPr>
        <p:txBody>
          <a:bodyPr wrap="none">
            <a:spAutoFit/>
          </a:bodyPr>
          <a:lstStyle/>
          <a:p>
            <a:r>
              <a:rPr lang="en-US" sz="1050" dirty="0">
                <a:solidFill>
                  <a:srgbClr val="1D262D"/>
                </a:solidFill>
                <a:latin typeface="Proxima Nova"/>
              </a:rPr>
              <a:t>Icon made by </a:t>
            </a:r>
            <a:r>
              <a:rPr lang="en-US" sz="1050" dirty="0" err="1">
                <a:solidFill>
                  <a:srgbClr val="12375C"/>
                </a:solidFill>
                <a:latin typeface="Proxima Nova"/>
                <a:hlinkClick r:id="rId5" tooltip="Freepik"/>
              </a:rPr>
              <a:t>Freepik</a:t>
            </a:r>
            <a:r>
              <a:rPr lang="en-US" sz="1050" dirty="0">
                <a:solidFill>
                  <a:srgbClr val="1D262D"/>
                </a:solidFill>
                <a:latin typeface="Proxima Nova"/>
              </a:rPr>
              <a:t> from </a:t>
            </a:r>
            <a:r>
              <a:rPr lang="en-US" sz="1050" dirty="0">
                <a:solidFill>
                  <a:srgbClr val="12375C"/>
                </a:solidFill>
                <a:latin typeface="Proxima Nova"/>
                <a:hlinkClick r:id="rId6" tooltip="Flaticon"/>
              </a:rPr>
              <a:t>www.flaticon.com</a:t>
            </a:r>
            <a:r>
              <a:rPr lang="en-US" sz="1050" dirty="0">
                <a:solidFill>
                  <a:srgbClr val="1D262D"/>
                </a:solidFill>
                <a:latin typeface="Proxima Nova"/>
              </a:rPr>
              <a:t> </a:t>
            </a:r>
            <a:endParaRPr lang="en-US" sz="1050" dirty="0"/>
          </a:p>
        </p:txBody>
      </p:sp>
      <p:sp>
        <p:nvSpPr>
          <p:cNvPr id="16" name="Rectangle 15">
            <a:extLst>
              <a:ext uri="{FF2B5EF4-FFF2-40B4-BE49-F238E27FC236}">
                <a16:creationId xmlns:a16="http://schemas.microsoft.com/office/drawing/2014/main" id="{BCDCDB63-66E6-44E6-822E-4868E7C5FCE6}"/>
              </a:ext>
            </a:extLst>
          </p:cNvPr>
          <p:cNvSpPr/>
          <p:nvPr/>
        </p:nvSpPr>
        <p:spPr>
          <a:xfrm>
            <a:off x="496430" y="1687789"/>
            <a:ext cx="1840230" cy="1107996"/>
          </a:xfrm>
          <a:prstGeom prst="rect">
            <a:avLst/>
          </a:prstGeom>
          <a:noFill/>
        </p:spPr>
        <p:txBody>
          <a:bodyPr wrap="square" lIns="91440" tIns="45720" rIns="91440" bIns="45720">
            <a:spAutoFit/>
          </a:bodyPr>
          <a:lstStyle/>
          <a:p>
            <a:pPr algn="ctr"/>
            <a:r>
              <a:rPr lang="en-US" sz="6600" b="1" cap="none" spc="0" dirty="0">
                <a:ln w="0"/>
                <a:solidFill>
                  <a:schemeClr val="accent1">
                    <a:lumMod val="50000"/>
                  </a:schemeClr>
                </a:solidFill>
                <a:effectLst>
                  <a:outerShdw blurRad="38100" dist="25400" dir="5400000" algn="ctr" rotWithShape="0">
                    <a:srgbClr val="6E747A">
                      <a:alpha val="43000"/>
                    </a:srgbClr>
                  </a:outerShdw>
                </a:effectLst>
              </a:rPr>
              <a:t>18%</a:t>
            </a:r>
          </a:p>
        </p:txBody>
      </p:sp>
      <p:sp>
        <p:nvSpPr>
          <p:cNvPr id="17" name="Rectangle 16">
            <a:extLst>
              <a:ext uri="{FF2B5EF4-FFF2-40B4-BE49-F238E27FC236}">
                <a16:creationId xmlns:a16="http://schemas.microsoft.com/office/drawing/2014/main" id="{ADADBBEA-0394-4841-9050-9C6439BE6733}"/>
              </a:ext>
            </a:extLst>
          </p:cNvPr>
          <p:cNvSpPr/>
          <p:nvPr/>
        </p:nvSpPr>
        <p:spPr>
          <a:xfrm>
            <a:off x="6240943" y="1564679"/>
            <a:ext cx="1840230" cy="1107996"/>
          </a:xfrm>
          <a:prstGeom prst="rect">
            <a:avLst/>
          </a:prstGeom>
          <a:noFill/>
        </p:spPr>
        <p:txBody>
          <a:bodyPr wrap="square" lIns="91440" tIns="45720" rIns="91440" bIns="45720">
            <a:spAutoFit/>
          </a:bodyPr>
          <a:lstStyle/>
          <a:p>
            <a:pPr algn="ctr"/>
            <a:r>
              <a:rPr lang="en-US" sz="6600" b="1" cap="none" spc="0" dirty="0">
                <a:ln w="0"/>
                <a:solidFill>
                  <a:schemeClr val="accent1">
                    <a:lumMod val="50000"/>
                  </a:schemeClr>
                </a:solidFill>
                <a:effectLst>
                  <a:outerShdw blurRad="38100" dist="25400" dir="5400000" algn="ctr" rotWithShape="0">
                    <a:srgbClr val="6E747A">
                      <a:alpha val="43000"/>
                    </a:srgbClr>
                  </a:outerShdw>
                </a:effectLst>
              </a:rPr>
              <a:t>16%</a:t>
            </a:r>
          </a:p>
        </p:txBody>
      </p:sp>
    </p:spTree>
    <p:extLst>
      <p:ext uri="{BB962C8B-B14F-4D97-AF65-F5344CB8AC3E}">
        <p14:creationId xmlns:p14="http://schemas.microsoft.com/office/powerpoint/2010/main" val="205945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4" grpId="0" animBg="1"/>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Lessons Learned And Next Steps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0064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rved Down Arrow 4"/>
          <p:cNvSpPr/>
          <p:nvPr/>
        </p:nvSpPr>
        <p:spPr>
          <a:xfrm rot="21376865" flipH="1">
            <a:off x="4541512" y="4148919"/>
            <a:ext cx="2726957" cy="390333"/>
          </a:xfrm>
          <a:prstGeom prst="curvedDownArrow">
            <a:avLst>
              <a:gd name="adj1" fmla="val 25000"/>
              <a:gd name="adj2" fmla="val 83600"/>
              <a:gd name="adj3" fmla="val 3712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6" descr="Image result for doctor ic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3482" y="3243150"/>
            <a:ext cx="1525031" cy="172017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health car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5417" r="95833">
                        <a14:foregroundMark x1="22188" y1="69259" x2="28646" y2="68889"/>
                        <a14:foregroundMark x1="42500" y1="38333" x2="49688" y2="64444"/>
                        <a14:foregroundMark x1="69063" y1="75556" x2="79063" y2="52222"/>
                        <a14:foregroundMark x1="77188" y1="22222" x2="74375" y2="33889"/>
                      </a14:backgroundRemoval>
                    </a14:imgEffect>
                  </a14:imgLayer>
                </a14:imgProps>
              </a:ext>
              <a:ext uri="{28A0092B-C50C-407E-A947-70E740481C1C}">
                <a14:useLocalDpi xmlns:a14="http://schemas.microsoft.com/office/drawing/2010/main" val="0"/>
              </a:ext>
            </a:extLst>
          </a:blip>
          <a:srcRect t="15650" b="18863"/>
          <a:stretch/>
        </p:blipFill>
        <p:spPr bwMode="auto">
          <a:xfrm>
            <a:off x="3013378" y="4155657"/>
            <a:ext cx="6108139" cy="22500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4240" y="1578115"/>
            <a:ext cx="10515600" cy="2235267"/>
          </a:xfrm>
        </p:spPr>
        <p:txBody>
          <a:bodyPr>
            <a:normAutofit/>
          </a:bodyPr>
          <a:lstStyle/>
          <a:p>
            <a:pPr lvl="0"/>
            <a:r>
              <a:rPr lang="en-US" sz="2000" dirty="0"/>
              <a:t>Prioritize training and ongoing education for staff</a:t>
            </a:r>
          </a:p>
          <a:p>
            <a:pPr lvl="0"/>
            <a:r>
              <a:rPr lang="en-US" sz="2000" dirty="0"/>
              <a:t>Work on </a:t>
            </a:r>
            <a:r>
              <a:rPr lang="en-US" sz="2000" dirty="0" smtClean="0"/>
              <a:t>creating a </a:t>
            </a:r>
            <a:r>
              <a:rPr lang="en-US" sz="2000" dirty="0"/>
              <a:t>multidisciplinary system of care</a:t>
            </a:r>
          </a:p>
          <a:p>
            <a:pPr lvl="0"/>
            <a:r>
              <a:rPr lang="en-US" sz="2000" dirty="0"/>
              <a:t>Have a champion </a:t>
            </a:r>
          </a:p>
          <a:p>
            <a:pPr lvl="0"/>
            <a:r>
              <a:rPr lang="en-US" sz="2000" dirty="0"/>
              <a:t>Get standard and well-defined systems in place for treatment and referrals</a:t>
            </a:r>
            <a:endParaRPr lang="en-US" dirty="0"/>
          </a:p>
          <a:p>
            <a:endParaRPr lang="en-US" dirty="0"/>
          </a:p>
        </p:txBody>
      </p:sp>
      <p:sp>
        <p:nvSpPr>
          <p:cNvPr id="4" name="Title 1"/>
          <p:cNvSpPr>
            <a:spLocks noGrp="1"/>
          </p:cNvSpPr>
          <p:nvPr>
            <p:ph type="title"/>
          </p:nvPr>
        </p:nvSpPr>
        <p:spPr>
          <a:xfrm>
            <a:off x="690281" y="524870"/>
            <a:ext cx="10663519" cy="1325563"/>
          </a:xfrm>
        </p:spPr>
        <p:txBody>
          <a:bodyPr>
            <a:normAutofit/>
          </a:bodyPr>
          <a:lstStyle/>
          <a:p>
            <a:r>
              <a:rPr lang="en-US" sz="4400" dirty="0" smtClean="0">
                <a:effectLst>
                  <a:outerShdw blurRad="38100" dist="38100" dir="2700000" algn="tl">
                    <a:srgbClr val="000000">
                      <a:alpha val="43137"/>
                    </a:srgbClr>
                  </a:outerShdw>
                </a:effectLst>
              </a:rPr>
              <a:t>Top Performing Spokes</a:t>
            </a:r>
            <a:endParaRPr lang="en-US" sz="4400" dirty="0"/>
          </a:p>
        </p:txBody>
      </p:sp>
      <p:sp>
        <p:nvSpPr>
          <p:cNvPr id="8" name="Curved Down Arrow 7"/>
          <p:cNvSpPr/>
          <p:nvPr/>
        </p:nvSpPr>
        <p:spPr>
          <a:xfrm rot="11067248" flipH="1">
            <a:off x="4867664" y="5973147"/>
            <a:ext cx="2399568" cy="377255"/>
          </a:xfrm>
          <a:prstGeom prst="curvedDownArrow">
            <a:avLst>
              <a:gd name="adj1" fmla="val 25000"/>
              <a:gd name="adj2" fmla="val 83600"/>
              <a:gd name="adj3" fmla="val 3712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61970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15880" y="2127556"/>
            <a:ext cx="9384779" cy="2590800"/>
          </a:xfrm>
        </p:spPr>
        <p:txBody>
          <a:bodyPr>
            <a:noAutofit/>
          </a:bodyPr>
          <a:lstStyle/>
          <a:p>
            <a:pPr>
              <a:buFont typeface="Arial" panose="020B0604020202020204" pitchFamily="34" charset="0"/>
              <a:buChar char="•"/>
              <a:defRPr/>
            </a:pPr>
            <a:r>
              <a:rPr lang="en-US" sz="2800" dirty="0"/>
              <a:t>Training and Technical Assistance</a:t>
            </a:r>
          </a:p>
          <a:p>
            <a:pPr lvl="1">
              <a:buFont typeface="Arial" panose="020B0604020202020204" pitchFamily="34" charset="0"/>
              <a:buChar char="•"/>
              <a:defRPr/>
            </a:pPr>
            <a:r>
              <a:rPr lang="en-US" sz="2667" dirty="0"/>
              <a:t>Project </a:t>
            </a:r>
            <a:r>
              <a:rPr lang="en-US" sz="2667" dirty="0" smtClean="0"/>
              <a:t>ECHO, Pain and OUD, Learning </a:t>
            </a:r>
            <a:r>
              <a:rPr lang="en-US" sz="2667" dirty="0" err="1" smtClean="0"/>
              <a:t>Collaboratives</a:t>
            </a:r>
            <a:endParaRPr lang="en-US" sz="2667" dirty="0"/>
          </a:p>
          <a:p>
            <a:pPr>
              <a:buFont typeface="Arial" panose="020B0604020202020204" pitchFamily="34" charset="0"/>
              <a:buChar char="•"/>
              <a:defRPr/>
            </a:pPr>
            <a:r>
              <a:rPr lang="en-US" sz="2800" dirty="0"/>
              <a:t>Expert facilitator project</a:t>
            </a:r>
          </a:p>
          <a:p>
            <a:pPr lvl="1">
              <a:buFont typeface="Arial" panose="020B0604020202020204" pitchFamily="34" charset="0"/>
              <a:buChar char="•"/>
              <a:defRPr/>
            </a:pPr>
            <a:r>
              <a:rPr lang="en-US" sz="2600" dirty="0"/>
              <a:t>Independent consultant provides onsite and tele/video conferencing with Spoke providers and teams</a:t>
            </a:r>
          </a:p>
          <a:p>
            <a:pPr>
              <a:buFont typeface="Arial" panose="020B0604020202020204" pitchFamily="34" charset="0"/>
              <a:buChar char="•"/>
              <a:defRPr/>
            </a:pPr>
            <a:r>
              <a:rPr lang="en-US" sz="2800" dirty="0"/>
              <a:t>CSAM Medical Education Research Fellowship</a:t>
            </a:r>
          </a:p>
          <a:p>
            <a:pPr lvl="1">
              <a:buFont typeface="Arial" panose="020B0604020202020204" pitchFamily="34" charset="0"/>
              <a:buChar char="•"/>
              <a:defRPr/>
            </a:pPr>
            <a:r>
              <a:rPr lang="en-US" sz="2600" dirty="0"/>
              <a:t>Provide additional mentorship and education to prescribers</a:t>
            </a:r>
          </a:p>
          <a:p>
            <a:pPr>
              <a:buFont typeface="Wingdings" panose="05000000000000000000" pitchFamily="2" charset="2"/>
              <a:buChar char="Ø"/>
              <a:defRPr/>
            </a:pPr>
            <a:endParaRPr lang="en-US" sz="2800" dirty="0"/>
          </a:p>
        </p:txBody>
      </p:sp>
      <p:sp>
        <p:nvSpPr>
          <p:cNvPr id="40963" name="Title 2"/>
          <p:cNvSpPr>
            <a:spLocks noGrp="1"/>
          </p:cNvSpPr>
          <p:nvPr>
            <p:ph type="title"/>
          </p:nvPr>
        </p:nvSpPr>
        <p:spPr>
          <a:xfrm>
            <a:off x="765544" y="455882"/>
            <a:ext cx="10776856" cy="1320800"/>
          </a:xfrm>
        </p:spPr>
        <p:txBody>
          <a:bodyPr>
            <a:noAutofit/>
          </a:bodyPr>
          <a:lstStyle/>
          <a:p>
            <a:r>
              <a:rPr lang="en-US" altLang="en-US" sz="4400" dirty="0" smtClean="0">
                <a:latin typeface="Calibri" panose="020F0502020204030204" pitchFamily="34" charset="0"/>
                <a:ea typeface="ＭＳ Ｐゴシック" panose="020B0600070205080204" pitchFamily="34" charset="-128"/>
                <a:cs typeface="Calibri" panose="020F0502020204030204" pitchFamily="34" charset="0"/>
              </a:rPr>
              <a:t>Increase Capacity of Waivered Prescribers and Multidisciplinary Teams</a:t>
            </a:r>
          </a:p>
        </p:txBody>
      </p:sp>
    </p:spTree>
    <p:extLst>
      <p:ext uri="{BB962C8B-B14F-4D97-AF65-F5344CB8AC3E}">
        <p14:creationId xmlns:p14="http://schemas.microsoft.com/office/powerpoint/2010/main" val="3668846566"/>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Combat Stigma</a:t>
            </a:r>
          </a:p>
        </p:txBody>
      </p:sp>
      <p:sp>
        <p:nvSpPr>
          <p:cNvPr id="3" name="Content Placeholder 2"/>
          <p:cNvSpPr>
            <a:spLocks noGrp="1"/>
          </p:cNvSpPr>
          <p:nvPr>
            <p:ph idx="1"/>
          </p:nvPr>
        </p:nvSpPr>
        <p:spPr>
          <a:xfrm>
            <a:off x="1010094" y="2013859"/>
            <a:ext cx="9806399" cy="4517363"/>
          </a:xfrm>
        </p:spPr>
        <p:txBody>
          <a:bodyPr/>
          <a:lstStyle/>
          <a:p>
            <a:pPr>
              <a:buFont typeface="Arial" panose="020B0604020202020204" pitchFamily="34" charset="0"/>
              <a:buChar char="•"/>
            </a:pPr>
            <a:r>
              <a:rPr lang="en-US" sz="2800" dirty="0"/>
              <a:t>Public education campaigns</a:t>
            </a:r>
          </a:p>
          <a:p>
            <a:pPr lvl="1">
              <a:buFont typeface="Arial" panose="020B0604020202020204" pitchFamily="34" charset="0"/>
              <a:buChar char="•"/>
            </a:pPr>
            <a:r>
              <a:rPr lang="en-US" sz="2400" dirty="0"/>
              <a:t>Webinars and other trainings</a:t>
            </a:r>
          </a:p>
          <a:p>
            <a:pPr>
              <a:buFont typeface="Arial" panose="020B0604020202020204" pitchFamily="34" charset="0"/>
              <a:buChar char="•"/>
            </a:pPr>
            <a:r>
              <a:rPr lang="en-US" sz="2800" dirty="0"/>
              <a:t>Hearing from people involved in different aspects of the treatment </a:t>
            </a:r>
            <a:r>
              <a:rPr lang="en-US" sz="2800" dirty="0" smtClean="0"/>
              <a:t>system (patients, nurses, prescribers)</a:t>
            </a:r>
            <a:endParaRPr lang="en-US" sz="2800" dirty="0"/>
          </a:p>
          <a:p>
            <a:pPr>
              <a:buFont typeface="Arial" panose="020B0604020202020204" pitchFamily="34" charset="0"/>
              <a:buChar char="•"/>
            </a:pPr>
            <a:r>
              <a:rPr lang="en-US" sz="2800" dirty="0"/>
              <a:t>Avoid stigmatizing language (addict, relapse, dirty vs. clean, etc</a:t>
            </a:r>
            <a:r>
              <a:rPr lang="en-US" sz="2800" dirty="0" smtClean="0"/>
              <a:t>.)</a:t>
            </a:r>
          </a:p>
          <a:p>
            <a:pPr>
              <a:buFont typeface="Arial" panose="020B0604020202020204" pitchFamily="34" charset="0"/>
              <a:buChar char="•"/>
            </a:pPr>
            <a:r>
              <a:rPr lang="en-US" dirty="0" smtClean="0"/>
              <a:t>Dispel myths about medications</a:t>
            </a:r>
            <a:endParaRPr lang="en-US" sz="2800" dirty="0" smtClean="0"/>
          </a:p>
          <a:p>
            <a:pPr>
              <a:buFont typeface="Arial" panose="020B0604020202020204" pitchFamily="34" charset="0"/>
              <a:buChar char="•"/>
            </a:pPr>
            <a:endParaRPr lang="en-US" sz="2800" dirty="0"/>
          </a:p>
          <a:p>
            <a:endParaRPr lang="en-US" dirty="0"/>
          </a:p>
        </p:txBody>
      </p:sp>
    </p:spTree>
    <p:extLst>
      <p:ext uri="{BB962C8B-B14F-4D97-AF65-F5344CB8AC3E}">
        <p14:creationId xmlns:p14="http://schemas.microsoft.com/office/powerpoint/2010/main" val="1221606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1547" y="1998111"/>
            <a:ext cx="9690536" cy="3707771"/>
          </a:xfrm>
        </p:spPr>
        <p:txBody>
          <a:bodyPr>
            <a:noAutofit/>
          </a:bodyPr>
          <a:lstStyle/>
          <a:p>
            <a:pPr marL="457189" lvl="1" indent="-457189">
              <a:buFont typeface="Arial" panose="020B0604020202020204" pitchFamily="34" charset="0"/>
              <a:buChar char="•"/>
            </a:pPr>
            <a:r>
              <a:rPr lang="en-US" sz="2800" dirty="0"/>
              <a:t>California’s State Targeted Response to the Opioid </a:t>
            </a:r>
            <a:r>
              <a:rPr lang="en-US" sz="2800" dirty="0" smtClean="0"/>
              <a:t>Epidemic</a:t>
            </a:r>
          </a:p>
          <a:p>
            <a:pPr marL="457189" lvl="1" indent="-457189">
              <a:buFont typeface="Arial" panose="020B0604020202020204" pitchFamily="34" charset="0"/>
              <a:buChar char="•"/>
            </a:pPr>
            <a:r>
              <a:rPr lang="en-US" sz="2800" dirty="0" smtClean="0"/>
              <a:t>Based </a:t>
            </a:r>
            <a:r>
              <a:rPr lang="en-US" sz="2800" dirty="0"/>
              <a:t>on the Vermont Hub &amp; Spoke Model </a:t>
            </a:r>
            <a:endParaRPr lang="en-US" sz="2800" dirty="0" smtClean="0"/>
          </a:p>
          <a:p>
            <a:pPr marL="457189" lvl="1" indent="-457189">
              <a:buFont typeface="Arial" panose="020B0604020202020204" pitchFamily="34" charset="0"/>
              <a:buChar char="•"/>
            </a:pPr>
            <a:r>
              <a:rPr lang="en-US" sz="2800" dirty="0"/>
              <a:t>Goal to increase access to Medication-Assisted Treatment (MAT) throughout the </a:t>
            </a:r>
            <a:r>
              <a:rPr lang="en-US" sz="2800" dirty="0" smtClean="0"/>
              <a:t>state</a:t>
            </a:r>
            <a:endParaRPr lang="en-US" sz="2800" dirty="0"/>
          </a:p>
          <a:p>
            <a:pPr marL="457189" lvl="1" indent="-457189">
              <a:buFont typeface="Arial" panose="020B0604020202020204" pitchFamily="34" charset="0"/>
              <a:buChar char="•"/>
            </a:pPr>
            <a:r>
              <a:rPr lang="en-US" sz="2800" dirty="0"/>
              <a:t>Harnesses the strengths of specialty methadone Opioid Treatment Programs (OTP) and skills of physicians and advanced practice clinicians who prescribe buprenorphine in office-based </a:t>
            </a:r>
            <a:r>
              <a:rPr lang="en-US" sz="2800" dirty="0" smtClean="0"/>
              <a:t>settings</a:t>
            </a:r>
            <a:endParaRPr lang="en-US" sz="2800" dirty="0"/>
          </a:p>
          <a:p>
            <a:pPr marL="0" indent="0">
              <a:buNone/>
            </a:pPr>
            <a:endParaRPr lang="en-US" dirty="0"/>
          </a:p>
        </p:txBody>
      </p:sp>
      <p:sp>
        <p:nvSpPr>
          <p:cNvPr id="5" name="Title 4"/>
          <p:cNvSpPr>
            <a:spLocks noGrp="1"/>
          </p:cNvSpPr>
          <p:nvPr>
            <p:ph type="title"/>
          </p:nvPr>
        </p:nvSpPr>
        <p:spPr>
          <a:xfrm>
            <a:off x="1435395" y="801533"/>
            <a:ext cx="8079621" cy="857251"/>
          </a:xfrm>
        </p:spPr>
        <p:txBody>
          <a:bodyPr>
            <a:noAutofit/>
          </a:bodyPr>
          <a:lstStyle/>
          <a:p>
            <a:r>
              <a:rPr lang="en-US" sz="4000" b="1" dirty="0" smtClean="0">
                <a:latin typeface="+mj-lt"/>
              </a:rPr>
              <a:t>California’s </a:t>
            </a:r>
            <a:r>
              <a:rPr lang="en-US" sz="4000" b="1" dirty="0">
                <a:latin typeface="+mj-lt"/>
              </a:rPr>
              <a:t>Hub &amp; Spoke System </a:t>
            </a:r>
          </a:p>
        </p:txBody>
      </p:sp>
    </p:spTree>
    <p:extLst>
      <p:ext uri="{BB962C8B-B14F-4D97-AF65-F5344CB8AC3E}">
        <p14:creationId xmlns:p14="http://schemas.microsoft.com/office/powerpoint/2010/main" val="127365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r>
              <a:rPr lang="en-US" altLang="en-US" sz="4400" dirty="0" smtClean="0"/>
              <a:t>Provide the Least Restrictive Level </a:t>
            </a:r>
            <a:r>
              <a:rPr lang="en-US" altLang="en-US" sz="4400" dirty="0"/>
              <a:t>of Care</a:t>
            </a:r>
          </a:p>
        </p:txBody>
      </p:sp>
      <p:sp>
        <p:nvSpPr>
          <p:cNvPr id="3" name="Content Placeholder 2"/>
          <p:cNvSpPr>
            <a:spLocks noGrp="1"/>
          </p:cNvSpPr>
          <p:nvPr>
            <p:ph idx="1"/>
          </p:nvPr>
        </p:nvSpPr>
        <p:spPr>
          <a:xfrm>
            <a:off x="804925" y="1970569"/>
            <a:ext cx="10139158" cy="4517362"/>
          </a:xfrm>
        </p:spPr>
        <p:txBody>
          <a:bodyPr/>
          <a:lstStyle/>
          <a:p>
            <a:pPr>
              <a:buFont typeface="Arial" panose="020B0604020202020204" pitchFamily="34" charset="0"/>
              <a:buChar char="•"/>
              <a:defRPr/>
            </a:pPr>
            <a:r>
              <a:rPr lang="en-US" sz="2800" dirty="0" smtClean="0"/>
              <a:t>Methadone</a:t>
            </a:r>
            <a:r>
              <a:rPr lang="en-US" sz="2800" dirty="0" smtClean="0">
                <a:sym typeface="Wingdings" panose="05000000000000000000" pitchFamily="2" charset="2"/>
              </a:rPr>
              <a:t> buprenorphine naltrexone</a:t>
            </a:r>
          </a:p>
          <a:p>
            <a:pPr>
              <a:buFont typeface="Arial" panose="020B0604020202020204" pitchFamily="34" charset="0"/>
              <a:buChar char="•"/>
              <a:defRPr/>
            </a:pPr>
            <a:r>
              <a:rPr lang="en-US" sz="2800" dirty="0" smtClean="0">
                <a:sym typeface="Wingdings" panose="05000000000000000000" pitchFamily="2" charset="2"/>
              </a:rPr>
              <a:t>One size does not fit all</a:t>
            </a:r>
          </a:p>
          <a:p>
            <a:pPr>
              <a:buFont typeface="Arial" panose="020B0604020202020204" pitchFamily="34" charset="0"/>
              <a:buChar char="•"/>
              <a:defRPr/>
            </a:pPr>
            <a:r>
              <a:rPr lang="en-US" sz="2800" dirty="0" smtClean="0">
                <a:sym typeface="Wingdings" panose="05000000000000000000" pitchFamily="2" charset="2"/>
              </a:rPr>
              <a:t>Convenience for patients integration back into the community</a:t>
            </a:r>
          </a:p>
          <a:p>
            <a:pPr lvl="1">
              <a:buFont typeface="Arial" panose="020B0604020202020204" pitchFamily="34" charset="0"/>
              <a:buChar char="•"/>
              <a:defRPr/>
            </a:pPr>
            <a:r>
              <a:rPr lang="en-US" sz="2400" dirty="0" smtClean="0">
                <a:sym typeface="Wingdings" panose="05000000000000000000" pitchFamily="2" charset="2"/>
              </a:rPr>
              <a:t>Work</a:t>
            </a:r>
          </a:p>
          <a:p>
            <a:pPr lvl="1">
              <a:buFont typeface="Arial" panose="020B0604020202020204" pitchFamily="34" charset="0"/>
              <a:buChar char="•"/>
              <a:defRPr/>
            </a:pPr>
            <a:r>
              <a:rPr lang="en-US" sz="2400" dirty="0" smtClean="0">
                <a:sym typeface="Wingdings" panose="05000000000000000000" pitchFamily="2" charset="2"/>
              </a:rPr>
              <a:t>School</a:t>
            </a:r>
          </a:p>
          <a:p>
            <a:pPr lvl="1">
              <a:buFont typeface="Arial" panose="020B0604020202020204" pitchFamily="34" charset="0"/>
              <a:buChar char="•"/>
              <a:defRPr/>
            </a:pPr>
            <a:r>
              <a:rPr lang="en-US" sz="2400" dirty="0" smtClean="0">
                <a:sym typeface="Wingdings" panose="05000000000000000000" pitchFamily="2" charset="2"/>
              </a:rPr>
              <a:t>Family</a:t>
            </a:r>
          </a:p>
          <a:p>
            <a:pPr>
              <a:buFont typeface="Arial" panose="020B0604020202020204" pitchFamily="34" charset="0"/>
              <a:buChar char="•"/>
              <a:defRPr/>
            </a:pPr>
            <a:r>
              <a:rPr lang="en-US" sz="2800" dirty="0" smtClean="0">
                <a:sym typeface="Wingdings" panose="05000000000000000000" pitchFamily="2" charset="2"/>
              </a:rPr>
              <a:t>Long-term costs for society</a:t>
            </a:r>
          </a:p>
          <a:p>
            <a:pPr marL="0" indent="0">
              <a:buNone/>
              <a:defRPr/>
            </a:pPr>
            <a:endParaRPr lang="en-US" dirty="0"/>
          </a:p>
        </p:txBody>
      </p:sp>
    </p:spTree>
    <p:extLst>
      <p:ext uri="{BB962C8B-B14F-4D97-AF65-F5344CB8AC3E}">
        <p14:creationId xmlns:p14="http://schemas.microsoft.com/office/powerpoint/2010/main" val="3915360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6096000" y="0"/>
            <a:ext cx="6096000" cy="6485860"/>
          </a:xfrm>
          <a:prstGeom prst="rect">
            <a:avLst/>
          </a:prstGeom>
          <a:solidFill>
            <a:srgbClr val="EFEFEF"/>
          </a:solidFill>
          <a:ln>
            <a:noFill/>
          </a:ln>
        </p:spPr>
        <p:txBody>
          <a:bodyPr spcFirstLastPara="1" wrap="square" lIns="121900" tIns="121900" rIns="121900" bIns="121900" anchor="t" anchorCtr="0">
            <a:noAutofit/>
          </a:bodyPr>
          <a:lstStyle/>
          <a:p>
            <a:endParaRPr sz="2400"/>
          </a:p>
        </p:txBody>
      </p:sp>
      <p:sp>
        <p:nvSpPr>
          <p:cNvPr id="71" name="Google Shape;71;p15"/>
          <p:cNvSpPr txBox="1">
            <a:spLocks noGrp="1"/>
          </p:cNvSpPr>
          <p:nvPr>
            <p:ph type="body" idx="1"/>
          </p:nvPr>
        </p:nvSpPr>
        <p:spPr>
          <a:xfrm>
            <a:off x="250700" y="2867732"/>
            <a:ext cx="5451200" cy="3618127"/>
          </a:xfrm>
          <a:prstGeom prst="rect">
            <a:avLst/>
          </a:prstGeom>
        </p:spPr>
        <p:txBody>
          <a:bodyPr spcFirstLastPara="1" vert="horz" wrap="square" lIns="121900" tIns="121900" rIns="121900" bIns="121900" rtlCol="0" anchor="t" anchorCtr="0">
            <a:noAutofit/>
          </a:bodyPr>
          <a:lstStyle/>
          <a:p>
            <a:pPr marL="0" indent="0" algn="ctr">
              <a:lnSpc>
                <a:spcPct val="115000"/>
              </a:lnSpc>
              <a:buNone/>
            </a:pPr>
            <a:r>
              <a:rPr lang="en" b="1" dirty="0">
                <a:solidFill>
                  <a:srgbClr val="666666"/>
                </a:solidFill>
                <a:latin typeface="Georgia"/>
                <a:ea typeface="Georgia"/>
                <a:cs typeface="Georgia"/>
                <a:sym typeface="Georgia"/>
              </a:rPr>
              <a:t>Providing clinical leaders </a:t>
            </a:r>
            <a:endParaRPr b="1" dirty="0">
              <a:solidFill>
                <a:srgbClr val="666666"/>
              </a:solidFill>
              <a:latin typeface="Georgia"/>
              <a:ea typeface="Georgia"/>
              <a:cs typeface="Georgia"/>
              <a:sym typeface="Georgia"/>
            </a:endParaRPr>
          </a:p>
          <a:p>
            <a:pPr marL="0" indent="0" algn="ctr">
              <a:lnSpc>
                <a:spcPct val="115000"/>
              </a:lnSpc>
              <a:buNone/>
            </a:pPr>
            <a:r>
              <a:rPr lang="en" b="1" dirty="0">
                <a:solidFill>
                  <a:srgbClr val="666666"/>
                </a:solidFill>
                <a:latin typeface="Georgia"/>
                <a:ea typeface="Georgia"/>
                <a:cs typeface="Georgia"/>
                <a:sym typeface="Georgia"/>
              </a:rPr>
              <a:t>with the tools necessary </a:t>
            </a:r>
            <a:endParaRPr b="1" dirty="0">
              <a:solidFill>
                <a:srgbClr val="666666"/>
              </a:solidFill>
              <a:latin typeface="Georgia"/>
              <a:ea typeface="Georgia"/>
              <a:cs typeface="Georgia"/>
              <a:sym typeface="Georgia"/>
            </a:endParaRPr>
          </a:p>
          <a:p>
            <a:pPr marL="0" indent="0" algn="ctr">
              <a:lnSpc>
                <a:spcPct val="115000"/>
              </a:lnSpc>
              <a:buNone/>
            </a:pPr>
            <a:r>
              <a:rPr lang="en" b="1" dirty="0">
                <a:solidFill>
                  <a:srgbClr val="666666"/>
                </a:solidFill>
                <a:latin typeface="Georgia"/>
                <a:ea typeface="Georgia"/>
                <a:cs typeface="Georgia"/>
                <a:sym typeface="Georgia"/>
              </a:rPr>
              <a:t>to start and maintain patients </a:t>
            </a:r>
            <a:endParaRPr b="1" dirty="0">
              <a:solidFill>
                <a:srgbClr val="666666"/>
              </a:solidFill>
              <a:latin typeface="Georgia"/>
              <a:ea typeface="Georgia"/>
              <a:cs typeface="Georgia"/>
              <a:sym typeface="Georgia"/>
            </a:endParaRPr>
          </a:p>
          <a:p>
            <a:pPr marL="0" indent="0" algn="ctr">
              <a:lnSpc>
                <a:spcPct val="115000"/>
              </a:lnSpc>
              <a:buNone/>
            </a:pPr>
            <a:r>
              <a:rPr lang="en" b="1" dirty="0">
                <a:solidFill>
                  <a:srgbClr val="666666"/>
                </a:solidFill>
                <a:latin typeface="Georgia"/>
                <a:ea typeface="Georgia"/>
                <a:cs typeface="Georgia"/>
                <a:sym typeface="Georgia"/>
              </a:rPr>
              <a:t>on effective treatment </a:t>
            </a:r>
            <a:endParaRPr b="1" dirty="0">
              <a:solidFill>
                <a:srgbClr val="666666"/>
              </a:solidFill>
              <a:latin typeface="Georgia"/>
              <a:ea typeface="Georgia"/>
              <a:cs typeface="Georgia"/>
              <a:sym typeface="Georgia"/>
            </a:endParaRPr>
          </a:p>
          <a:p>
            <a:pPr marL="0" indent="0" algn="ctr">
              <a:lnSpc>
                <a:spcPct val="115000"/>
              </a:lnSpc>
              <a:buNone/>
            </a:pPr>
            <a:r>
              <a:rPr lang="en" b="1" dirty="0">
                <a:solidFill>
                  <a:srgbClr val="666666"/>
                </a:solidFill>
                <a:latin typeface="Georgia"/>
                <a:ea typeface="Georgia"/>
                <a:cs typeface="Georgia"/>
                <a:sym typeface="Georgia"/>
              </a:rPr>
              <a:t>for opioid use disorder</a:t>
            </a:r>
            <a:endParaRPr b="1" dirty="0">
              <a:solidFill>
                <a:srgbClr val="666666"/>
              </a:solidFill>
              <a:latin typeface="Georgia"/>
              <a:ea typeface="Georgia"/>
              <a:cs typeface="Georgia"/>
              <a:sym typeface="Georgia"/>
            </a:endParaRPr>
          </a:p>
          <a:p>
            <a:pPr marL="0" indent="0" algn="ctr">
              <a:buClr>
                <a:schemeClr val="dk1"/>
              </a:buClr>
              <a:buSzPts val="1100"/>
              <a:buNone/>
            </a:pPr>
            <a:endParaRPr sz="800" dirty="0">
              <a:solidFill>
                <a:srgbClr val="102356"/>
              </a:solidFill>
              <a:latin typeface="Century Gothic"/>
              <a:ea typeface="Century Gothic"/>
              <a:cs typeface="Century Gothic"/>
              <a:sym typeface="Century Gothic"/>
            </a:endParaRPr>
          </a:p>
          <a:p>
            <a:pPr marL="0" indent="0" algn="ctr">
              <a:spcBef>
                <a:spcPts val="3067"/>
              </a:spcBef>
              <a:buNone/>
            </a:pPr>
            <a:r>
              <a:rPr lang="en" sz="2400" b="1" dirty="0">
                <a:solidFill>
                  <a:srgbClr val="001852"/>
                </a:solidFill>
                <a:latin typeface="Century Gothic"/>
                <a:ea typeface="Century Gothic"/>
                <a:cs typeface="Century Gothic"/>
                <a:sym typeface="Century Gothic"/>
              </a:rPr>
              <a:t>projectshout.org</a:t>
            </a:r>
            <a:endParaRPr sz="2400" b="1" dirty="0">
              <a:solidFill>
                <a:srgbClr val="001852"/>
              </a:solidFill>
              <a:latin typeface="Century Gothic"/>
              <a:ea typeface="Century Gothic"/>
              <a:cs typeface="Century Gothic"/>
              <a:sym typeface="Century Gothic"/>
            </a:endParaRPr>
          </a:p>
          <a:p>
            <a:pPr marL="0" indent="0" algn="ctr">
              <a:spcBef>
                <a:spcPts val="1333"/>
              </a:spcBef>
              <a:buClr>
                <a:schemeClr val="dk1"/>
              </a:buClr>
              <a:buSzPts val="1100"/>
              <a:buNone/>
            </a:pPr>
            <a:r>
              <a:rPr lang="en" sz="2400" b="1" dirty="0">
                <a:solidFill>
                  <a:srgbClr val="001852"/>
                </a:solidFill>
                <a:latin typeface="Century Gothic"/>
                <a:ea typeface="Century Gothic"/>
                <a:cs typeface="Century Gothic"/>
                <a:sym typeface="Century Gothic"/>
              </a:rPr>
              <a:t>project.shout.coalition@gmail.com</a:t>
            </a:r>
            <a:endParaRPr sz="2400" dirty="0">
              <a:solidFill>
                <a:srgbClr val="585555"/>
              </a:solidFill>
              <a:latin typeface="Century Gothic"/>
              <a:ea typeface="Century Gothic"/>
              <a:cs typeface="Century Gothic"/>
              <a:sym typeface="Century Gothic"/>
            </a:endParaRPr>
          </a:p>
          <a:p>
            <a:pPr marL="0" indent="0">
              <a:spcBef>
                <a:spcPts val="1333"/>
              </a:spcBef>
              <a:buClr>
                <a:schemeClr val="dk1"/>
              </a:buClr>
              <a:buSzPts val="1100"/>
              <a:buNone/>
            </a:pPr>
            <a:endParaRPr dirty="0">
              <a:solidFill>
                <a:schemeClr val="dk1"/>
              </a:solidFill>
              <a:latin typeface="Century Gothic"/>
              <a:ea typeface="Century Gothic"/>
              <a:cs typeface="Century Gothic"/>
              <a:sym typeface="Century Gothic"/>
            </a:endParaRPr>
          </a:p>
          <a:p>
            <a:pPr marL="0" indent="0">
              <a:spcAft>
                <a:spcPts val="2133"/>
              </a:spcAft>
              <a:buNone/>
            </a:pPr>
            <a:endParaRPr dirty="0"/>
          </a:p>
        </p:txBody>
      </p:sp>
      <p:sp>
        <p:nvSpPr>
          <p:cNvPr id="72" name="Google Shape;72;p15"/>
          <p:cNvSpPr txBox="1">
            <a:spLocks noGrp="1"/>
          </p:cNvSpPr>
          <p:nvPr>
            <p:ph type="body" idx="2"/>
          </p:nvPr>
        </p:nvSpPr>
        <p:spPr>
          <a:xfrm>
            <a:off x="6451967" y="2606677"/>
            <a:ext cx="5333200" cy="3544400"/>
          </a:xfrm>
          <a:prstGeom prst="rect">
            <a:avLst/>
          </a:prstGeom>
        </p:spPr>
        <p:txBody>
          <a:bodyPr spcFirstLastPara="1" vert="horz" wrap="square" lIns="121900" tIns="121900" rIns="121900" bIns="121900" rtlCol="0" anchor="t" anchorCtr="0">
            <a:noAutofit/>
          </a:bodyPr>
          <a:lstStyle/>
          <a:p>
            <a:pPr marL="0" indent="0" algn="ctr">
              <a:lnSpc>
                <a:spcPct val="115000"/>
              </a:lnSpc>
              <a:buNone/>
            </a:pPr>
            <a:r>
              <a:rPr lang="en" b="1" dirty="0">
                <a:solidFill>
                  <a:srgbClr val="585555"/>
                </a:solidFill>
                <a:latin typeface="Century Gothic"/>
                <a:ea typeface="Century Gothic"/>
                <a:cs typeface="Century Gothic"/>
                <a:sym typeface="Century Gothic"/>
              </a:rPr>
              <a:t>Supporting emergency departments </a:t>
            </a:r>
            <a:endParaRPr b="1" dirty="0">
              <a:solidFill>
                <a:srgbClr val="585555"/>
              </a:solidFill>
              <a:latin typeface="Century Gothic"/>
              <a:ea typeface="Century Gothic"/>
              <a:cs typeface="Century Gothic"/>
              <a:sym typeface="Century Gothic"/>
            </a:endParaRPr>
          </a:p>
          <a:p>
            <a:pPr marL="0" indent="0" algn="ctr">
              <a:lnSpc>
                <a:spcPct val="115000"/>
              </a:lnSpc>
              <a:buNone/>
            </a:pPr>
            <a:r>
              <a:rPr lang="en" b="1" dirty="0">
                <a:solidFill>
                  <a:srgbClr val="585555"/>
                </a:solidFill>
                <a:latin typeface="Century Gothic"/>
                <a:ea typeface="Century Gothic"/>
                <a:cs typeface="Century Gothic"/>
                <a:sym typeface="Century Gothic"/>
              </a:rPr>
              <a:t>to develop and implement plans </a:t>
            </a:r>
            <a:endParaRPr b="1" dirty="0">
              <a:solidFill>
                <a:srgbClr val="585555"/>
              </a:solidFill>
              <a:latin typeface="Century Gothic"/>
              <a:ea typeface="Century Gothic"/>
              <a:cs typeface="Century Gothic"/>
              <a:sym typeface="Century Gothic"/>
            </a:endParaRPr>
          </a:p>
          <a:p>
            <a:pPr marL="0" indent="0" algn="ctr">
              <a:lnSpc>
                <a:spcPct val="115000"/>
              </a:lnSpc>
              <a:buNone/>
            </a:pPr>
            <a:r>
              <a:rPr lang="en" b="1" dirty="0">
                <a:solidFill>
                  <a:srgbClr val="585555"/>
                </a:solidFill>
                <a:latin typeface="Century Gothic"/>
                <a:ea typeface="Century Gothic"/>
                <a:cs typeface="Century Gothic"/>
                <a:sym typeface="Century Gothic"/>
              </a:rPr>
              <a:t>for 24/7 access to buprenorphine </a:t>
            </a:r>
            <a:endParaRPr b="1" dirty="0">
              <a:solidFill>
                <a:srgbClr val="585555"/>
              </a:solidFill>
              <a:latin typeface="Century Gothic"/>
              <a:ea typeface="Century Gothic"/>
              <a:cs typeface="Century Gothic"/>
              <a:sym typeface="Century Gothic"/>
            </a:endParaRPr>
          </a:p>
          <a:p>
            <a:pPr marL="0" indent="0" algn="ctr">
              <a:lnSpc>
                <a:spcPct val="115000"/>
              </a:lnSpc>
              <a:buNone/>
            </a:pPr>
            <a:r>
              <a:rPr lang="en" b="1" dirty="0">
                <a:solidFill>
                  <a:srgbClr val="585555"/>
                </a:solidFill>
                <a:latin typeface="Century Gothic"/>
                <a:ea typeface="Century Gothic"/>
                <a:cs typeface="Century Gothic"/>
                <a:sym typeface="Century Gothic"/>
              </a:rPr>
              <a:t>for patients with opioid use disorder</a:t>
            </a:r>
            <a:endParaRPr b="1" dirty="0">
              <a:solidFill>
                <a:srgbClr val="585555"/>
              </a:solidFill>
              <a:latin typeface="Century Gothic"/>
              <a:ea typeface="Century Gothic"/>
              <a:cs typeface="Century Gothic"/>
              <a:sym typeface="Century Gothic"/>
            </a:endParaRPr>
          </a:p>
          <a:p>
            <a:pPr marL="0" indent="0" algn="ctr">
              <a:buClr>
                <a:schemeClr val="dk1"/>
              </a:buClr>
              <a:buSzPts val="1100"/>
              <a:buNone/>
            </a:pPr>
            <a:endParaRPr b="1" dirty="0">
              <a:solidFill>
                <a:srgbClr val="585555"/>
              </a:solidFill>
              <a:latin typeface="Century Gothic"/>
              <a:ea typeface="Century Gothic"/>
              <a:cs typeface="Century Gothic"/>
              <a:sym typeface="Century Gothic"/>
            </a:endParaRPr>
          </a:p>
          <a:p>
            <a:pPr marL="0" indent="0" algn="ctr">
              <a:buClr>
                <a:schemeClr val="dk1"/>
              </a:buClr>
              <a:buSzPts val="1100"/>
              <a:buNone/>
            </a:pPr>
            <a:endParaRPr lang="en-US" dirty="0" smtClean="0">
              <a:solidFill>
                <a:srgbClr val="585555"/>
              </a:solidFill>
              <a:latin typeface="Century Gothic"/>
              <a:ea typeface="Century Gothic"/>
              <a:cs typeface="Century Gothic"/>
              <a:sym typeface="Century Gothic"/>
            </a:endParaRPr>
          </a:p>
          <a:p>
            <a:pPr marL="0" indent="0" algn="ctr">
              <a:buClr>
                <a:schemeClr val="dk1"/>
              </a:buClr>
              <a:buSzPts val="1100"/>
              <a:buNone/>
            </a:pPr>
            <a:endParaRPr dirty="0">
              <a:solidFill>
                <a:srgbClr val="585555"/>
              </a:solidFill>
              <a:latin typeface="Century Gothic"/>
              <a:ea typeface="Century Gothic"/>
              <a:cs typeface="Century Gothic"/>
              <a:sym typeface="Century Gothic"/>
            </a:endParaRPr>
          </a:p>
          <a:p>
            <a:pPr marL="0" indent="0" algn="ctr">
              <a:spcBef>
                <a:spcPts val="1333"/>
              </a:spcBef>
              <a:buClr>
                <a:schemeClr val="dk1"/>
              </a:buClr>
              <a:buSzPts val="1100"/>
              <a:buNone/>
            </a:pPr>
            <a:r>
              <a:rPr lang="en-US" sz="2400" b="1" dirty="0">
                <a:solidFill>
                  <a:srgbClr val="F98A3C"/>
                </a:solidFill>
                <a:uFill>
                  <a:noFill/>
                </a:uFill>
                <a:latin typeface="Century Gothic"/>
                <a:ea typeface="Century Gothic"/>
                <a:cs typeface="Century Gothic"/>
                <a:sym typeface="Century Gothic"/>
              </a:rPr>
              <a:t>ed-bridge.org</a:t>
            </a:r>
            <a:endParaRPr sz="2400" b="1" dirty="0">
              <a:solidFill>
                <a:srgbClr val="F98A3C"/>
              </a:solidFill>
              <a:latin typeface="Century Gothic"/>
              <a:ea typeface="Century Gothic"/>
              <a:cs typeface="Century Gothic"/>
              <a:sym typeface="Century Gothic"/>
            </a:endParaRPr>
          </a:p>
          <a:p>
            <a:pPr marL="0" indent="0" algn="ctr">
              <a:spcBef>
                <a:spcPts val="1333"/>
              </a:spcBef>
              <a:buClr>
                <a:schemeClr val="dk1"/>
              </a:buClr>
              <a:buSzPts val="1100"/>
              <a:buNone/>
            </a:pPr>
            <a:r>
              <a:rPr lang="en" sz="2400" b="1" dirty="0">
                <a:solidFill>
                  <a:srgbClr val="F98A3C"/>
                </a:solidFill>
                <a:latin typeface="Century Gothic"/>
                <a:ea typeface="Century Gothic"/>
                <a:cs typeface="Century Gothic"/>
                <a:sym typeface="Century Gothic"/>
              </a:rPr>
              <a:t>info</a:t>
            </a:r>
            <a:r>
              <a:rPr lang="en-US" sz="2400" b="1" dirty="0">
                <a:solidFill>
                  <a:srgbClr val="F98A3C"/>
                </a:solidFill>
                <a:uFill>
                  <a:noFill/>
                </a:uFill>
                <a:latin typeface="Century Gothic"/>
                <a:ea typeface="Century Gothic"/>
                <a:cs typeface="Century Gothic"/>
                <a:sym typeface="Century Gothic"/>
              </a:rPr>
              <a:t>@ed-bridge.</a:t>
            </a:r>
            <a:r>
              <a:rPr lang="en" sz="2400" b="1" dirty="0">
                <a:solidFill>
                  <a:srgbClr val="F98A3C"/>
                </a:solidFill>
                <a:latin typeface="Century Gothic"/>
                <a:ea typeface="Century Gothic"/>
                <a:cs typeface="Century Gothic"/>
                <a:sym typeface="Century Gothic"/>
              </a:rPr>
              <a:t>org</a:t>
            </a:r>
            <a:endParaRPr sz="2400" dirty="0"/>
          </a:p>
        </p:txBody>
      </p:sp>
      <p:pic>
        <p:nvPicPr>
          <p:cNvPr id="73" name="Google Shape;73;p15"/>
          <p:cNvPicPr preferRelativeResize="0"/>
          <p:nvPr/>
        </p:nvPicPr>
        <p:blipFill>
          <a:blip r:embed="rId3">
            <a:alphaModFix/>
          </a:blip>
          <a:stretch>
            <a:fillRect/>
          </a:stretch>
        </p:blipFill>
        <p:spPr>
          <a:xfrm>
            <a:off x="1375401" y="420600"/>
            <a:ext cx="3201815" cy="2162765"/>
          </a:xfrm>
          <a:prstGeom prst="rect">
            <a:avLst/>
          </a:prstGeom>
          <a:noFill/>
          <a:ln>
            <a:noFill/>
          </a:ln>
        </p:spPr>
      </p:pic>
      <p:pic>
        <p:nvPicPr>
          <p:cNvPr id="74" name="Google Shape;74;p15"/>
          <p:cNvPicPr preferRelativeResize="0"/>
          <p:nvPr/>
        </p:nvPicPr>
        <p:blipFill rotWithShape="1">
          <a:blip r:embed="rId4">
            <a:alphaModFix/>
          </a:blip>
          <a:srcRect t="13858" b="13850"/>
          <a:stretch/>
        </p:blipFill>
        <p:spPr>
          <a:xfrm>
            <a:off x="6944130" y="269095"/>
            <a:ext cx="4203671" cy="2162767"/>
          </a:xfrm>
          <a:prstGeom prst="rect">
            <a:avLst/>
          </a:prstGeom>
          <a:noFill/>
          <a:ln>
            <a:noFill/>
          </a:ln>
        </p:spPr>
      </p:pic>
    </p:spTree>
    <p:extLst>
      <p:ext uri="{BB962C8B-B14F-4D97-AF65-F5344CB8AC3E}">
        <p14:creationId xmlns:p14="http://schemas.microsoft.com/office/powerpoint/2010/main" val="3876403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120" y="288769"/>
            <a:ext cx="10972800" cy="1143000"/>
          </a:xfrm>
        </p:spPr>
        <p:txBody>
          <a:bodyPr>
            <a:normAutofit/>
          </a:bodyPr>
          <a:lstStyle/>
          <a:p>
            <a:r>
              <a:rPr lang="en-US" sz="4000" dirty="0" smtClean="0"/>
              <a:t>www.GetSTR-TA.org </a:t>
            </a:r>
            <a:endParaRPr lang="en-US" sz="4000" dirty="0"/>
          </a:p>
        </p:txBody>
      </p:sp>
      <p:pic>
        <p:nvPicPr>
          <p:cNvPr id="7" name="Content Placeholder 6">
            <a:extLst>
              <a:ext uri="{FF2B5EF4-FFF2-40B4-BE49-F238E27FC236}">
                <a16:creationId xmlns:a16="http://schemas.microsoft.com/office/drawing/2014/main" id="{21813B07-29AF-C242-8B7C-3EBD2DE11653}"/>
              </a:ext>
            </a:extLst>
          </p:cNvPr>
          <p:cNvPicPr>
            <a:picLocks noGrp="1" noChangeAspect="1"/>
          </p:cNvPicPr>
          <p:nvPr>
            <p:ph idx="1"/>
          </p:nvPr>
        </p:nvPicPr>
        <p:blipFill>
          <a:blip r:embed="rId2"/>
          <a:stretch>
            <a:fillRect/>
          </a:stretch>
        </p:blipFill>
        <p:spPr>
          <a:xfrm>
            <a:off x="1457392" y="1155323"/>
            <a:ext cx="9406756" cy="5351803"/>
          </a:xfrm>
        </p:spPr>
      </p:pic>
    </p:spTree>
    <p:extLst>
      <p:ext uri="{BB962C8B-B14F-4D97-AF65-F5344CB8AC3E}">
        <p14:creationId xmlns:p14="http://schemas.microsoft.com/office/powerpoint/2010/main" val="1223584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4498" y="1084521"/>
            <a:ext cx="10851283" cy="5357480"/>
          </a:xfrm>
          <a:prstGeom prst="rect">
            <a:avLst/>
          </a:prstGeom>
        </p:spPr>
      </p:pic>
    </p:spTree>
    <p:extLst>
      <p:ext uri="{BB962C8B-B14F-4D97-AF65-F5344CB8AC3E}">
        <p14:creationId xmlns:p14="http://schemas.microsoft.com/office/powerpoint/2010/main" val="4159409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Panel Discussion</a:t>
            </a:r>
            <a:endParaRPr lang="en-US" sz="4400" dirty="0"/>
          </a:p>
        </p:txBody>
      </p:sp>
      <p:sp>
        <p:nvSpPr>
          <p:cNvPr id="3" name="Content Placeholder 2"/>
          <p:cNvSpPr>
            <a:spLocks noGrp="1"/>
          </p:cNvSpPr>
          <p:nvPr>
            <p:ph idx="1"/>
          </p:nvPr>
        </p:nvSpPr>
        <p:spPr>
          <a:xfrm>
            <a:off x="677334" y="1991833"/>
            <a:ext cx="10139158" cy="4517362"/>
          </a:xfrm>
        </p:spPr>
        <p:txBody>
          <a:bodyPr>
            <a:normAutofit/>
          </a:bodyPr>
          <a:lstStyle/>
          <a:p>
            <a:pPr lvl="1"/>
            <a:r>
              <a:rPr lang="en-US" sz="3200" dirty="0"/>
              <a:t>Joe Sepulveda, </a:t>
            </a:r>
            <a:r>
              <a:rPr lang="en-US" sz="3200" dirty="0" smtClean="0"/>
              <a:t>MD</a:t>
            </a:r>
          </a:p>
          <a:p>
            <a:pPr marL="457200" lvl="1" indent="0">
              <a:buNone/>
            </a:pPr>
            <a:r>
              <a:rPr lang="en-US" sz="3200" dirty="0"/>
              <a:t>	</a:t>
            </a:r>
            <a:r>
              <a:rPr lang="en-US" sz="3200" dirty="0" smtClean="0"/>
              <a:t>Family </a:t>
            </a:r>
            <a:r>
              <a:rPr lang="en-US" sz="3200" dirty="0"/>
              <a:t>Health Centers of San Diego</a:t>
            </a:r>
          </a:p>
          <a:p>
            <a:pPr lvl="1"/>
            <a:r>
              <a:rPr lang="en-US" sz="3200" dirty="0"/>
              <a:t>Frances Southwick, </a:t>
            </a:r>
            <a:r>
              <a:rPr lang="en-US" sz="3200" dirty="0" smtClean="0"/>
              <a:t>MD</a:t>
            </a:r>
          </a:p>
          <a:p>
            <a:pPr marL="457200" lvl="1" indent="0">
              <a:buNone/>
            </a:pPr>
            <a:r>
              <a:rPr lang="en-US" sz="3200" dirty="0"/>
              <a:t>	</a:t>
            </a:r>
            <a:r>
              <a:rPr lang="en-US" sz="3200" dirty="0" err="1" smtClean="0"/>
              <a:t>CommuniCare</a:t>
            </a:r>
            <a:r>
              <a:rPr lang="en-US" sz="3200" dirty="0" smtClean="0"/>
              <a:t> </a:t>
            </a:r>
            <a:r>
              <a:rPr lang="en-US" sz="3200" dirty="0"/>
              <a:t>Health Centers, Davis, CA</a:t>
            </a:r>
          </a:p>
          <a:p>
            <a:pPr lvl="1"/>
            <a:r>
              <a:rPr lang="en-US" sz="3200" dirty="0"/>
              <a:t>Alex </a:t>
            </a:r>
            <a:r>
              <a:rPr lang="en-US" sz="3200" dirty="0" smtClean="0"/>
              <a:t>Novek</a:t>
            </a:r>
          </a:p>
          <a:p>
            <a:pPr marL="914400" lvl="2" indent="0">
              <a:buNone/>
            </a:pPr>
            <a:r>
              <a:rPr lang="en-US" sz="3000" dirty="0" smtClean="0"/>
              <a:t>Consumer</a:t>
            </a:r>
            <a:endParaRPr lang="en-US" sz="3000" dirty="0"/>
          </a:p>
        </p:txBody>
      </p:sp>
    </p:spTree>
    <p:extLst>
      <p:ext uri="{BB962C8B-B14F-4D97-AF65-F5344CB8AC3E}">
        <p14:creationId xmlns:p14="http://schemas.microsoft.com/office/powerpoint/2010/main" val="3983726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985513"/>
            <a:ext cx="10139158" cy="797169"/>
          </a:xfrm>
        </p:spPr>
        <p:txBody>
          <a:bodyPr/>
          <a:lstStyle/>
          <a:p>
            <a:pPr algn="ctr"/>
            <a:r>
              <a:rPr lang="en-US" dirty="0" smtClean="0"/>
              <a:t>Questions </a:t>
            </a:r>
            <a:r>
              <a:rPr lang="en-US" smtClean="0"/>
              <a:t>and Discussion</a:t>
            </a:r>
            <a:endParaRPr lang="en-US" dirty="0"/>
          </a:p>
        </p:txBody>
      </p:sp>
    </p:spTree>
    <p:extLst>
      <p:ext uri="{BB962C8B-B14F-4D97-AF65-F5344CB8AC3E}">
        <p14:creationId xmlns:p14="http://schemas.microsoft.com/office/powerpoint/2010/main" val="2919807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808" y="199455"/>
            <a:ext cx="10139159" cy="797169"/>
          </a:xfrm>
        </p:spPr>
        <p:txBody>
          <a:bodyPr>
            <a:normAutofit fontScale="90000"/>
          </a:bodyPr>
          <a:lstStyle/>
          <a:p>
            <a:pPr algn="ctr"/>
            <a:r>
              <a:rPr lang="en-US" sz="4133" dirty="0"/>
              <a:t/>
            </a:r>
            <a:br>
              <a:rPr lang="en-US" sz="4133" dirty="0"/>
            </a:br>
            <a:r>
              <a:rPr lang="en-US" sz="4133" dirty="0"/>
              <a:t/>
            </a:r>
            <a:br>
              <a:rPr lang="en-US" sz="4133" dirty="0"/>
            </a:br>
            <a:r>
              <a:rPr lang="en-US" sz="4133" dirty="0"/>
              <a:t/>
            </a:r>
            <a:br>
              <a:rPr lang="en-US" sz="4133" dirty="0"/>
            </a:br>
            <a:r>
              <a:rPr lang="en-US" sz="4133" dirty="0"/>
              <a:t/>
            </a:r>
            <a:br>
              <a:rPr lang="en-US" sz="4133" dirty="0"/>
            </a:br>
            <a:r>
              <a:rPr lang="en-US" sz="3600" dirty="0"/>
              <a:t>Gloria Miele, Ph.D.</a:t>
            </a:r>
            <a:endParaRPr lang="en-US" sz="4900" dirty="0"/>
          </a:p>
        </p:txBody>
      </p:sp>
      <p:sp>
        <p:nvSpPr>
          <p:cNvPr id="3" name="Content Placeholder 2"/>
          <p:cNvSpPr>
            <a:spLocks noGrp="1"/>
          </p:cNvSpPr>
          <p:nvPr>
            <p:ph idx="1"/>
          </p:nvPr>
        </p:nvSpPr>
        <p:spPr>
          <a:xfrm>
            <a:off x="579807" y="3543339"/>
            <a:ext cx="10343160" cy="1974960"/>
          </a:xfrm>
        </p:spPr>
        <p:txBody>
          <a:bodyPr>
            <a:normAutofit fontScale="92500" lnSpcReduction="10000"/>
          </a:bodyPr>
          <a:lstStyle/>
          <a:p>
            <a:pPr marL="0" indent="0" algn="ctr">
              <a:buNone/>
            </a:pPr>
            <a:r>
              <a:rPr lang="en-US" sz="2400" dirty="0">
                <a:hlinkClick r:id="rId2"/>
              </a:rPr>
              <a:t>gmiele@mednet.ucla.edu</a:t>
            </a:r>
            <a:endParaRPr lang="en-US" sz="2400" dirty="0"/>
          </a:p>
          <a:p>
            <a:pPr marL="0" indent="0" algn="ctr">
              <a:buNone/>
            </a:pPr>
            <a:r>
              <a:rPr lang="en-US" sz="2400" dirty="0" smtClean="0"/>
              <a:t>310-267-5888</a:t>
            </a:r>
          </a:p>
          <a:p>
            <a:pPr marL="0" indent="0" algn="ctr">
              <a:buNone/>
            </a:pPr>
            <a:endParaRPr lang="en-US" sz="2400" dirty="0"/>
          </a:p>
          <a:p>
            <a:pPr marL="0" indent="0" algn="ctr">
              <a:lnSpc>
                <a:spcPct val="80000"/>
              </a:lnSpc>
              <a:buNone/>
            </a:pPr>
            <a:r>
              <a:rPr lang="en-US" altLang="en-US" sz="2400" dirty="0">
                <a:latin typeface="Calibri" panose="020F0502020204030204" pitchFamily="34" charset="0"/>
                <a:cs typeface="Calibri" panose="020F0502020204030204" pitchFamily="34" charset="0"/>
              </a:rPr>
              <a:t>Join our </a:t>
            </a:r>
            <a:r>
              <a:rPr lang="en-US" altLang="en-US" sz="2400" dirty="0" err="1">
                <a:latin typeface="Calibri" panose="020F0502020204030204" pitchFamily="34" charset="0"/>
                <a:cs typeface="Calibri" panose="020F0502020204030204" pitchFamily="34" charset="0"/>
              </a:rPr>
              <a:t>listserve</a:t>
            </a:r>
            <a:r>
              <a:rPr lang="en-US" altLang="en-US" sz="2400" dirty="0">
                <a:latin typeface="Calibri" panose="020F0502020204030204" pitchFamily="34" charset="0"/>
                <a:cs typeface="Calibri" panose="020F0502020204030204" pitchFamily="34" charset="0"/>
              </a:rPr>
              <a:t>! Email</a:t>
            </a:r>
          </a:p>
          <a:p>
            <a:pPr marL="0" indent="0" algn="ctr">
              <a:lnSpc>
                <a:spcPct val="80000"/>
              </a:lnSpc>
              <a:buNone/>
            </a:pPr>
            <a:r>
              <a:rPr lang="en-US" altLang="en-US" sz="2400" dirty="0">
                <a:latin typeface="Calibri" panose="020F0502020204030204" pitchFamily="34" charset="0"/>
                <a:cs typeface="Calibri" panose="020F0502020204030204" pitchFamily="34" charset="0"/>
                <a:hlinkClick r:id="rId3"/>
              </a:rPr>
              <a:t>kimberlyvalencia@mednet.ucla.edu</a:t>
            </a:r>
            <a:endParaRPr lang="en-US" altLang="en-US" sz="2400" dirty="0">
              <a:latin typeface="Calibri" panose="020F0502020204030204" pitchFamily="34" charset="0"/>
              <a:cs typeface="Calibri" panose="020F0502020204030204" pitchFamily="34" charset="0"/>
            </a:endParaRPr>
          </a:p>
          <a:p>
            <a:pPr marL="0" indent="0" algn="ctr">
              <a:buNone/>
            </a:pPr>
            <a:endParaRPr lang="en-US" sz="2400" dirty="0" smtClean="0"/>
          </a:p>
          <a:p>
            <a:pPr marL="0" indent="0" algn="ctr">
              <a:lnSpc>
                <a:spcPct val="80000"/>
              </a:lnSpc>
              <a:buNone/>
            </a:pPr>
            <a:endParaRPr lang="en-US" altLang="en-US" sz="1467"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stretch>
            <a:fillRect/>
          </a:stretch>
        </p:blipFill>
        <p:spPr>
          <a:xfrm>
            <a:off x="0" y="313510"/>
            <a:ext cx="2287883" cy="1770263"/>
          </a:xfrm>
          <a:prstGeom prst="rect">
            <a:avLst/>
          </a:prstGeom>
        </p:spPr>
      </p:pic>
    </p:spTree>
    <p:extLst>
      <p:ext uri="{BB962C8B-B14F-4D97-AF65-F5344CB8AC3E}">
        <p14:creationId xmlns:p14="http://schemas.microsoft.com/office/powerpoint/2010/main" val="1062620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F68FD2-D74F-4F43-B49C-FE3D90972973}"/>
              </a:ext>
            </a:extLst>
          </p:cNvPr>
          <p:cNvSpPr>
            <a:spLocks noGrp="1"/>
          </p:cNvSpPr>
          <p:nvPr>
            <p:ph type="title"/>
          </p:nvPr>
        </p:nvSpPr>
        <p:spPr>
          <a:xfrm>
            <a:off x="1334814" y="852831"/>
            <a:ext cx="5314951" cy="857251"/>
          </a:xfrm>
        </p:spPr>
        <p:txBody>
          <a:bodyPr>
            <a:normAutofit/>
          </a:bodyPr>
          <a:lstStyle/>
          <a:p>
            <a:r>
              <a:rPr lang="en-US" sz="4000" b="1" dirty="0">
                <a:latin typeface="+mj-lt"/>
              </a:rPr>
              <a:t>Hubs</a:t>
            </a:r>
          </a:p>
        </p:txBody>
      </p:sp>
      <p:sp>
        <p:nvSpPr>
          <p:cNvPr id="7" name="Content Placeholder 6"/>
          <p:cNvSpPr>
            <a:spLocks noGrp="1"/>
          </p:cNvSpPr>
          <p:nvPr>
            <p:ph idx="1"/>
          </p:nvPr>
        </p:nvSpPr>
        <p:spPr>
          <a:xfrm>
            <a:off x="1334814" y="2122058"/>
            <a:ext cx="8818180" cy="3859823"/>
          </a:xfrm>
        </p:spPr>
        <p:txBody>
          <a:bodyPr>
            <a:noAutofit/>
          </a:bodyPr>
          <a:lstStyle/>
          <a:p>
            <a:pPr marL="0" lvl="1" indent="0">
              <a:buNone/>
            </a:pPr>
            <a:r>
              <a:rPr lang="en-US" sz="2800" dirty="0"/>
              <a:t>NTPs act as “Hubs,” and serve as the regional consultants and subject matter experts on opioid dependence and treatment  </a:t>
            </a:r>
          </a:p>
          <a:p>
            <a:pPr lvl="1">
              <a:buFont typeface="Arial" panose="020B0604020202020204" pitchFamily="34" charset="0"/>
              <a:buChar char="•"/>
            </a:pPr>
            <a:r>
              <a:rPr lang="en-US" dirty="0"/>
              <a:t>Provide care to clinically complex buprenorphine </a:t>
            </a:r>
            <a:r>
              <a:rPr lang="en-US" dirty="0" smtClean="0"/>
              <a:t>patients and those whose treatment plan includes methadone</a:t>
            </a:r>
            <a:endParaRPr lang="en-US" dirty="0"/>
          </a:p>
          <a:p>
            <a:pPr lvl="1">
              <a:buFont typeface="Arial" panose="020B0604020202020204" pitchFamily="34" charset="0"/>
              <a:buChar char="•"/>
            </a:pPr>
            <a:r>
              <a:rPr lang="en-US" dirty="0"/>
              <a:t>Manage buprenorphine inductions</a:t>
            </a:r>
          </a:p>
          <a:p>
            <a:pPr lvl="1">
              <a:buFont typeface="Arial" panose="020B0604020202020204" pitchFamily="34" charset="0"/>
              <a:buChar char="•"/>
            </a:pPr>
            <a:r>
              <a:rPr lang="en-US" dirty="0"/>
              <a:t>Support Spokes that need clinical or programmatic advice</a:t>
            </a:r>
          </a:p>
        </p:txBody>
      </p:sp>
    </p:spTree>
    <p:extLst>
      <p:ext uri="{BB962C8B-B14F-4D97-AF65-F5344CB8AC3E}">
        <p14:creationId xmlns:p14="http://schemas.microsoft.com/office/powerpoint/2010/main" val="2250253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6953" y="2268035"/>
            <a:ext cx="10237076" cy="4246179"/>
          </a:xfrm>
        </p:spPr>
        <p:txBody>
          <a:bodyPr>
            <a:normAutofit fontScale="55000" lnSpcReduction="20000"/>
          </a:bodyPr>
          <a:lstStyle/>
          <a:p>
            <a:pPr marL="0" lvl="1" indent="0">
              <a:buNone/>
            </a:pPr>
            <a:r>
              <a:rPr lang="en-US" sz="5067" dirty="0"/>
              <a:t>Spokes may be (1) a federally waivered prescriber, or (2) one or more federally waivered prescribers and a MAT team. </a:t>
            </a:r>
          </a:p>
          <a:p>
            <a:pPr marL="0" lvl="1" indent="0">
              <a:buNone/>
            </a:pPr>
            <a:endParaRPr lang="en-US" sz="4133" dirty="0"/>
          </a:p>
          <a:p>
            <a:pPr lvl="1">
              <a:buFont typeface="Arial" panose="020B0604020202020204" pitchFamily="34" charset="0"/>
              <a:buChar char="•"/>
            </a:pPr>
            <a:r>
              <a:rPr lang="en-US" sz="4400" dirty="0"/>
              <a:t>Provide ongoing care for patients with milder SUD (managing induction and maintenance) and for stable patients on transfer from a Hub</a:t>
            </a:r>
          </a:p>
          <a:p>
            <a:pPr lvl="1">
              <a:buFont typeface="Arial" panose="020B0604020202020204" pitchFamily="34" charset="0"/>
              <a:buChar char="•"/>
            </a:pPr>
            <a:r>
              <a:rPr lang="en-US" sz="4400" dirty="0"/>
              <a:t>Monitor adherence to treatment</a:t>
            </a:r>
          </a:p>
          <a:p>
            <a:pPr lvl="1">
              <a:buFont typeface="Arial" panose="020B0604020202020204" pitchFamily="34" charset="0"/>
              <a:buChar char="•"/>
            </a:pPr>
            <a:r>
              <a:rPr lang="en-US" sz="4400" dirty="0"/>
              <a:t>Coordinate access to recovery supports</a:t>
            </a:r>
          </a:p>
          <a:p>
            <a:pPr lvl="1">
              <a:buFont typeface="Arial" panose="020B0604020202020204" pitchFamily="34" charset="0"/>
              <a:buChar char="•"/>
            </a:pPr>
            <a:r>
              <a:rPr lang="en-US" sz="4400" dirty="0"/>
              <a:t>Provide counseling  </a:t>
            </a:r>
          </a:p>
          <a:p>
            <a:pPr lvl="1">
              <a:buFont typeface="Arial" panose="020B0604020202020204" pitchFamily="34" charset="0"/>
              <a:buChar char="•"/>
            </a:pPr>
            <a:r>
              <a:rPr lang="en-US" sz="4400" dirty="0"/>
              <a:t>FQHCs are ideal </a:t>
            </a:r>
          </a:p>
          <a:p>
            <a:endParaRPr lang="en-US" dirty="0"/>
          </a:p>
        </p:txBody>
      </p:sp>
      <p:sp>
        <p:nvSpPr>
          <p:cNvPr id="5" name="Title 4"/>
          <p:cNvSpPr>
            <a:spLocks noGrp="1"/>
          </p:cNvSpPr>
          <p:nvPr>
            <p:ph type="title"/>
          </p:nvPr>
        </p:nvSpPr>
        <p:spPr>
          <a:xfrm>
            <a:off x="966953" y="1116395"/>
            <a:ext cx="5314951" cy="857251"/>
          </a:xfrm>
        </p:spPr>
        <p:txBody>
          <a:bodyPr>
            <a:normAutofit/>
          </a:bodyPr>
          <a:lstStyle/>
          <a:p>
            <a:r>
              <a:rPr lang="en-US" sz="4000" b="1" dirty="0">
                <a:latin typeface="+mj-lt"/>
              </a:rPr>
              <a:t>Spokes</a:t>
            </a:r>
          </a:p>
        </p:txBody>
      </p:sp>
    </p:spTree>
    <p:extLst>
      <p:ext uri="{BB962C8B-B14F-4D97-AF65-F5344CB8AC3E}">
        <p14:creationId xmlns:p14="http://schemas.microsoft.com/office/powerpoint/2010/main" val="1847908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86211" y="3316436"/>
            <a:ext cx="5994276" cy="2786652"/>
          </a:xfrm>
          <a:prstGeom prst="rect">
            <a:avLst/>
          </a:prstGeom>
        </p:spPr>
      </p:pic>
      <p:sp>
        <p:nvSpPr>
          <p:cNvPr id="2" name="Content Placeholder 1"/>
          <p:cNvSpPr>
            <a:spLocks noGrp="1"/>
          </p:cNvSpPr>
          <p:nvPr>
            <p:ph idx="1"/>
          </p:nvPr>
        </p:nvSpPr>
        <p:spPr>
          <a:xfrm>
            <a:off x="1660636" y="1887899"/>
            <a:ext cx="8671033" cy="1979909"/>
          </a:xfrm>
        </p:spPr>
        <p:txBody>
          <a:bodyPr>
            <a:normAutofit/>
          </a:bodyPr>
          <a:lstStyle/>
          <a:p>
            <a:pPr marL="0" indent="-533387">
              <a:buNone/>
            </a:pPr>
            <a:r>
              <a:rPr lang="en-US" sz="3200" dirty="0"/>
              <a:t>Patients </a:t>
            </a:r>
            <a:r>
              <a:rPr lang="en-US" sz="3200" dirty="0" smtClean="0"/>
              <a:t>move </a:t>
            </a:r>
            <a:r>
              <a:rPr lang="en-US" sz="3200" dirty="0"/>
              <a:t>between the Hub and Spoke based on clinical severity and need  </a:t>
            </a:r>
          </a:p>
          <a:p>
            <a:pPr marL="257168" lvl="1" indent="-257168">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p:txBody>
      </p:sp>
      <p:sp>
        <p:nvSpPr>
          <p:cNvPr id="5" name="Title 4"/>
          <p:cNvSpPr>
            <a:spLocks noGrp="1"/>
          </p:cNvSpPr>
          <p:nvPr>
            <p:ph type="title"/>
          </p:nvPr>
        </p:nvSpPr>
        <p:spPr>
          <a:xfrm>
            <a:off x="1660636" y="673163"/>
            <a:ext cx="7119851" cy="857251"/>
          </a:xfrm>
        </p:spPr>
        <p:txBody>
          <a:bodyPr>
            <a:noAutofit/>
          </a:bodyPr>
          <a:lstStyle/>
          <a:p>
            <a:r>
              <a:rPr lang="en-US" b="1" dirty="0">
                <a:latin typeface="+mj-lt"/>
              </a:rPr>
              <a:t>Hub and Spoke Interaction</a:t>
            </a:r>
          </a:p>
        </p:txBody>
      </p:sp>
    </p:spTree>
    <p:extLst>
      <p:ext uri="{BB962C8B-B14F-4D97-AF65-F5344CB8AC3E}">
        <p14:creationId xmlns:p14="http://schemas.microsoft.com/office/powerpoint/2010/main" val="4212813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3084" y="4648637"/>
            <a:ext cx="10363200" cy="1362075"/>
          </a:xfrm>
        </p:spPr>
        <p:txBody>
          <a:bodyPr>
            <a:normAutofit/>
          </a:bodyPr>
          <a:lstStyle/>
          <a:p>
            <a:r>
              <a:rPr lang="en-US" cap="none" dirty="0" smtClean="0"/>
              <a:t>System Expansion</a:t>
            </a:r>
            <a:endParaRPr lang="en-US" cap="none" dirty="0"/>
          </a:p>
        </p:txBody>
      </p:sp>
      <p:pic>
        <p:nvPicPr>
          <p:cNvPr id="2" name="Picture 1"/>
          <p:cNvPicPr>
            <a:picLocks noChangeAspect="1"/>
          </p:cNvPicPr>
          <p:nvPr/>
        </p:nvPicPr>
        <p:blipFill>
          <a:blip r:embed="rId2"/>
          <a:stretch>
            <a:fillRect/>
          </a:stretch>
        </p:blipFill>
        <p:spPr>
          <a:xfrm>
            <a:off x="3559138" y="1192546"/>
            <a:ext cx="5171091" cy="4001163"/>
          </a:xfrm>
          <a:prstGeom prst="rect">
            <a:avLst/>
          </a:prstGeom>
        </p:spPr>
      </p:pic>
    </p:spTree>
    <p:extLst>
      <p:ext uri="{BB962C8B-B14F-4D97-AF65-F5344CB8AC3E}">
        <p14:creationId xmlns:p14="http://schemas.microsoft.com/office/powerpoint/2010/main" val="784085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1202" y="-614363"/>
            <a:ext cx="10372725" cy="8086725"/>
          </a:xfrm>
          <a:prstGeom prst="rect">
            <a:avLst/>
          </a:prstGeom>
        </p:spPr>
      </p:pic>
      <p:sp>
        <p:nvSpPr>
          <p:cNvPr id="3" name="TextBox 2"/>
          <p:cNvSpPr txBox="1"/>
          <p:nvPr/>
        </p:nvSpPr>
        <p:spPr>
          <a:xfrm>
            <a:off x="1136660" y="459843"/>
            <a:ext cx="2944677" cy="461665"/>
          </a:xfrm>
          <a:prstGeom prst="rect">
            <a:avLst/>
          </a:prstGeom>
          <a:solidFill>
            <a:srgbClr val="FFC107">
              <a:alpha val="69000"/>
            </a:srgbClr>
          </a:solidFill>
        </p:spPr>
        <p:txBody>
          <a:bodyPr wrap="square" rtlCol="0">
            <a:spAutoFit/>
          </a:bodyPr>
          <a:lstStyle/>
          <a:p>
            <a:pPr algn="ctr"/>
            <a:r>
              <a:rPr lang="en-US" sz="2400" dirty="0"/>
              <a:t>Aug – Nov 2017</a:t>
            </a:r>
          </a:p>
        </p:txBody>
      </p:sp>
      <p:sp>
        <p:nvSpPr>
          <p:cNvPr id="5" name="Rectangle 4"/>
          <p:cNvSpPr/>
          <p:nvPr/>
        </p:nvSpPr>
        <p:spPr>
          <a:xfrm>
            <a:off x="11292753" y="0"/>
            <a:ext cx="1010083" cy="6858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296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0028" y="-623888"/>
            <a:ext cx="10372725" cy="8105775"/>
          </a:xfrm>
          <a:prstGeom prst="rect">
            <a:avLst/>
          </a:prstGeom>
        </p:spPr>
      </p:pic>
      <p:sp>
        <p:nvSpPr>
          <p:cNvPr id="3" name="TextBox 2"/>
          <p:cNvSpPr txBox="1"/>
          <p:nvPr/>
        </p:nvSpPr>
        <p:spPr>
          <a:xfrm>
            <a:off x="1136660" y="459844"/>
            <a:ext cx="2944677" cy="461665"/>
          </a:xfrm>
          <a:prstGeom prst="rect">
            <a:avLst/>
          </a:prstGeom>
          <a:solidFill>
            <a:srgbClr val="FFC107">
              <a:alpha val="69000"/>
            </a:srgbClr>
          </a:solidFill>
        </p:spPr>
        <p:txBody>
          <a:bodyPr wrap="square" rtlCol="0">
            <a:spAutoFit/>
          </a:bodyPr>
          <a:lstStyle/>
          <a:p>
            <a:pPr algn="ctr"/>
            <a:r>
              <a:rPr lang="en-US" sz="2400" dirty="0"/>
              <a:t>Dec 2017</a:t>
            </a:r>
          </a:p>
        </p:txBody>
      </p:sp>
      <p:sp>
        <p:nvSpPr>
          <p:cNvPr id="4" name="Rectangle 3"/>
          <p:cNvSpPr/>
          <p:nvPr/>
        </p:nvSpPr>
        <p:spPr>
          <a:xfrm>
            <a:off x="11292753" y="0"/>
            <a:ext cx="1010083" cy="6858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887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11516</TotalTime>
  <Words>1550</Words>
  <Application>Microsoft Office PowerPoint</Application>
  <PresentationFormat>Widescreen</PresentationFormat>
  <Paragraphs>222</Paragraphs>
  <Slides>36</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ＭＳ Ｐゴシック</vt:lpstr>
      <vt:lpstr>Arial</vt:lpstr>
      <vt:lpstr>Calibri</vt:lpstr>
      <vt:lpstr>Century Gothic</vt:lpstr>
      <vt:lpstr>Georgia</vt:lpstr>
      <vt:lpstr>Proxima Nova</vt:lpstr>
      <vt:lpstr>Trebuchet MS</vt:lpstr>
      <vt:lpstr>Wingdings</vt:lpstr>
      <vt:lpstr>Wingdings 3</vt:lpstr>
      <vt:lpstr>Facet</vt:lpstr>
      <vt:lpstr>1_Facet</vt:lpstr>
      <vt:lpstr>California’s Hub and Spoke System Perspectives on Integrated Care for the Opioid Epidemic </vt:lpstr>
      <vt:lpstr>Agenda</vt:lpstr>
      <vt:lpstr>California’s Hub &amp; Spoke System </vt:lpstr>
      <vt:lpstr>Hubs</vt:lpstr>
      <vt:lpstr>Spokes</vt:lpstr>
      <vt:lpstr>Hub and Spoke Interaction</vt:lpstr>
      <vt:lpstr>System Expansion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Spoke Characteristics</vt:lpstr>
      <vt:lpstr>Hub and Spoke Patient Totals to Date*  (Aug 2017 – July 2018)</vt:lpstr>
      <vt:lpstr>Actively Prescribing Waivered Spoke Providers</vt:lpstr>
      <vt:lpstr>Waivered Spoke Providers</vt:lpstr>
      <vt:lpstr>Waivered Spoke Providers</vt:lpstr>
      <vt:lpstr>Provider Attitudes</vt:lpstr>
      <vt:lpstr>Non-prescribing waivered providers</vt:lpstr>
      <vt:lpstr>Waivered providers in primary care</vt:lpstr>
      <vt:lpstr>Knowledge and Attitudes</vt:lpstr>
      <vt:lpstr>Lessons Learned And Next Steps</vt:lpstr>
      <vt:lpstr>Top Performing Spokes</vt:lpstr>
      <vt:lpstr>Increase Capacity of Waivered Prescribers and Multidisciplinary Teams</vt:lpstr>
      <vt:lpstr>Combat Stigma</vt:lpstr>
      <vt:lpstr>Provide the Least Restrictive Level of Care</vt:lpstr>
      <vt:lpstr>PowerPoint Presentation</vt:lpstr>
      <vt:lpstr>www.GetSTR-TA.org </vt:lpstr>
      <vt:lpstr>PowerPoint Presentation</vt:lpstr>
      <vt:lpstr>Panel Discussion</vt:lpstr>
      <vt:lpstr>Questions and Discussion</vt:lpstr>
      <vt:lpstr>    Gloria Miele, Ph.D.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Scenarios for Opioid Deaths</dc:title>
  <dc:creator>Kevin Castro Moino</dc:creator>
  <cp:lastModifiedBy>Gloria Miele</cp:lastModifiedBy>
  <cp:revision>220</cp:revision>
  <dcterms:created xsi:type="dcterms:W3CDTF">2017-07-11T16:02:15Z</dcterms:created>
  <dcterms:modified xsi:type="dcterms:W3CDTF">2018-10-25T12:43:51Z</dcterms:modified>
</cp:coreProperties>
</file>